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Montserrat" panose="020B0604020202020204" charset="0"/>
      <p:regular r:id="rId15"/>
      <p:bold r:id="rId16"/>
      <p:italic r:id="rId17"/>
      <p:boldItalic r:id="rId18"/>
    </p:embeddedFont>
    <p:embeddedFont>
      <p:font typeface="Lato" panose="020B0604020202020204" charset="0"/>
      <p:regular r:id="rId19"/>
      <p:bold r:id="rId20"/>
      <p:italic r:id="rId21"/>
      <p:boldItalic r:id="rId22"/>
    </p:embeddedFon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a:t>
            </a:r>
            <a:endParaRPr/>
          </a:p>
          <a:p>
            <a:pPr marL="0" lvl="0" indent="0" algn="l" rtl="0">
              <a:spcBef>
                <a:spcPts val="0"/>
              </a:spcBef>
              <a:spcAft>
                <a:spcPts val="0"/>
              </a:spcAft>
              <a:buNone/>
            </a:pPr>
            <a:r>
              <a:rPr lang="en"/>
              <a:t>Hello and welcome to Climate Change in the United States, a PyWeatherman data analytics project.</a:t>
            </a:r>
            <a:endParaRPr/>
          </a:p>
          <a:p>
            <a:pPr marL="0" lvl="0" indent="0" algn="l" rtl="0">
              <a:spcBef>
                <a:spcPts val="0"/>
              </a:spcBef>
              <a:spcAft>
                <a:spcPts val="0"/>
              </a:spcAft>
              <a:buNone/>
            </a:pPr>
            <a:r>
              <a:rPr lang="en"/>
              <a:t>I’m Chris Bock and joining me today are Sumeet Dhawan, Kafui Ahedor and Suraj Thyagaraj</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f420d4dc2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f420d4dc2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f466512fc_2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f466512fc_2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f420d4dc2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f420d4dc2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a:t>
            </a:r>
            <a:endParaRPr/>
          </a:p>
          <a:p>
            <a:pPr marL="0" lvl="0" indent="0" algn="l" rtl="0">
              <a:spcBef>
                <a:spcPts val="0"/>
              </a:spcBef>
              <a:spcAft>
                <a:spcPts val="0"/>
              </a:spcAft>
              <a:buNone/>
            </a:pPr>
            <a:r>
              <a:rPr lang="en"/>
              <a:t>In conclusion, based on all of this data, we will leave you with this:</a:t>
            </a:r>
            <a:endParaRPr/>
          </a:p>
          <a:p>
            <a:pPr marL="0" lvl="0" indent="0" algn="l" rtl="0">
              <a:spcBef>
                <a:spcPts val="0"/>
              </a:spcBef>
              <a:spcAft>
                <a:spcPts val="0"/>
              </a:spcAft>
              <a:buNone/>
            </a:pPr>
            <a:r>
              <a:rPr lang="en"/>
              <a:t>Every city showed significant climate change for at least 6 months of the year from 1951 to 2017 (with a p value &lt;0.05) where the majority of the cities showed significant warming.  Only three cities had more significant cooling months compared to warming months (which were Boston, St. Paul Island (Alaska) and,surprisingly, New Orleans)</a:t>
            </a:r>
            <a:endParaRPr/>
          </a:p>
          <a:p>
            <a:pPr marL="0" lvl="0" indent="0" algn="l" rtl="0">
              <a:spcBef>
                <a:spcPts val="0"/>
              </a:spcBef>
              <a:spcAft>
                <a:spcPts val="0"/>
              </a:spcAft>
              <a:buNone/>
            </a:pPr>
            <a:r>
              <a:rPr lang="en"/>
              <a:t>When plotting delta T, using 1951 as the baseline for all cities, you can see an upward trend in temperature over the 67 year period we analyzed. </a:t>
            </a:r>
            <a:endParaRPr/>
          </a:p>
          <a:p>
            <a:pPr marL="0" lvl="0" indent="0" algn="l" rtl="0">
              <a:spcBef>
                <a:spcPts val="0"/>
              </a:spcBef>
              <a:spcAft>
                <a:spcPts val="0"/>
              </a:spcAft>
              <a:buNone/>
            </a:pPr>
            <a:r>
              <a:rPr lang="en"/>
              <a:t>Overall, each of the cities showed a positive increase in temperature change and based on the monthly data heatmaps there appears to be a seasonal shift for those cities that are most affected by climate change</a:t>
            </a:r>
            <a:endParaRPr/>
          </a:p>
          <a:p>
            <a:pPr marL="0" lvl="0" indent="0" algn="l" rtl="0">
              <a:spcBef>
                <a:spcPts val="0"/>
              </a:spcBef>
              <a:spcAft>
                <a:spcPts val="0"/>
              </a:spcAft>
              <a:buNone/>
            </a:pPr>
            <a:r>
              <a:rPr lang="en"/>
              <a:t>Finally, as we can see here in this video, there appears to be an inflection point here, around 1980, where the data no longer bounces around baseline (or the 0 change in temperature), but it begins to steadily climb as we reach 2017 </a:t>
            </a:r>
            <a:endParaRPr/>
          </a:p>
          <a:p>
            <a:pPr marL="0" lvl="0" indent="0" algn="l" rtl="0">
              <a:spcBef>
                <a:spcPts val="0"/>
              </a:spcBef>
              <a:spcAft>
                <a:spcPts val="0"/>
              </a:spcAft>
              <a:buNone/>
            </a:pPr>
            <a:r>
              <a:rPr lang="en"/>
              <a:t>With 1951 being an arbitrary starting point, which was based on the data we were able to procure, there is some data verification that must be done: either using additional weather stations in a city or region as well as looking at data outside of the 67-year range we used.  However, in the end, unfortunately, climate change is for real.  Thank you for your time</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f420d4dc2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f420d4dc2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a:t>
            </a:r>
            <a:endParaRPr/>
          </a:p>
          <a:p>
            <a:pPr marL="0" lvl="0" indent="0" algn="l" rtl="0">
              <a:spcBef>
                <a:spcPts val="0"/>
              </a:spcBef>
              <a:spcAft>
                <a:spcPts val="0"/>
              </a:spcAft>
              <a:buNone/>
            </a:pPr>
            <a:r>
              <a:rPr lang="en"/>
              <a:t>Climate change is affecting every country on every continent.  It is disrupting national economies and affecting lives on a global scale, and it could get even worse.  Weather patterns are changing, sea levels are rising, weather events are becoming more extreme and greenhouse gas emissions are their highest levels in history.  In fact, the Paris Climate Accord has stated that “Limiting  global warming to 1.5ºC compared to 2ºC (just a half degree difference) could ensure a more sustainable and equitable society”</a:t>
            </a:r>
            <a:endParaRPr sz="1300">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420d4dc2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420d4dc2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f420d4dc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f420d4dc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
            </a:r>
            <a:endParaRPr/>
          </a:p>
          <a:p>
            <a:pPr marL="0" lvl="0" indent="0" algn="l" rtl="0">
              <a:spcBef>
                <a:spcPts val="0"/>
              </a:spcBef>
              <a:spcAft>
                <a:spcPts val="0"/>
              </a:spcAft>
              <a:buNone/>
            </a:pPr>
            <a:r>
              <a:rPr lang="en"/>
              <a:t>Osaka, Japan,</a:t>
            </a:r>
            <a:endParaRPr/>
          </a:p>
          <a:p>
            <a:pPr marL="0" lvl="0" indent="0" algn="l" rtl="0">
              <a:spcBef>
                <a:spcPts val="0"/>
              </a:spcBef>
              <a:spcAft>
                <a:spcPts val="0"/>
              </a:spcAft>
              <a:buNone/>
            </a:pPr>
            <a:r>
              <a:rPr lang="en"/>
              <a:t>Shanghai, China</a:t>
            </a:r>
            <a:endParaRPr/>
          </a:p>
          <a:p>
            <a:pPr marL="0" lvl="0" indent="0" algn="l" rtl="0">
              <a:spcBef>
                <a:spcPts val="0"/>
              </a:spcBef>
              <a:spcAft>
                <a:spcPts val="0"/>
              </a:spcAft>
              <a:buNone/>
            </a:pPr>
            <a:r>
              <a:rPr lang="en"/>
              <a:t>Rio de Janeiro, Br</a:t>
            </a:r>
            <a:endParaRPr/>
          </a:p>
          <a:p>
            <a:pPr marL="0" lvl="0" indent="0" algn="l" rtl="0">
              <a:spcBef>
                <a:spcPts val="0"/>
              </a:spcBef>
              <a:spcAft>
                <a:spcPts val="0"/>
              </a:spcAft>
              <a:buNone/>
            </a:pPr>
            <a:endParaRPr/>
          </a:p>
          <a:p>
            <a:pPr marL="0" lvl="0" indent="0" algn="l" rtl="0">
              <a:spcBef>
                <a:spcPts val="0"/>
              </a:spcBef>
              <a:spcAft>
                <a:spcPts val="0"/>
              </a:spcAft>
              <a:buNone/>
            </a:pPr>
            <a:r>
              <a:rPr lang="en"/>
              <a:t>Miami,</a:t>
            </a:r>
            <a:endParaRPr/>
          </a:p>
          <a:p>
            <a:pPr marL="0" lvl="0" indent="0" algn="l" rtl="0">
              <a:spcBef>
                <a:spcPts val="0"/>
              </a:spcBef>
              <a:spcAft>
                <a:spcPts val="0"/>
              </a:spcAft>
              <a:buNone/>
            </a:pPr>
            <a:r>
              <a:rPr lang="en"/>
              <a:t>NJ - Hoboken and Atlantic City</a:t>
            </a:r>
            <a:endParaRPr/>
          </a:p>
          <a:p>
            <a:pPr marL="0" lvl="0" indent="0" algn="l" rtl="0">
              <a:spcBef>
                <a:spcPts val="0"/>
              </a:spcBef>
              <a:spcAft>
                <a:spcPts val="0"/>
              </a:spcAft>
              <a:buNone/>
            </a:pPr>
            <a:r>
              <a:rPr lang="en"/>
              <a:t>Key West FL</a:t>
            </a:r>
            <a:endParaRPr/>
          </a:p>
          <a:p>
            <a:pPr marL="0" lvl="0" indent="0" algn="l" rtl="0">
              <a:spcBef>
                <a:spcPts val="0"/>
              </a:spcBef>
              <a:spcAft>
                <a:spcPts val="0"/>
              </a:spcAft>
              <a:buNone/>
            </a:pPr>
            <a:r>
              <a:rPr lang="en"/>
              <a:t>Galveston TX</a:t>
            </a:r>
            <a:endParaRPr/>
          </a:p>
          <a:p>
            <a:pPr marL="0" lvl="0" indent="0" algn="l" rtl="0">
              <a:spcBef>
                <a:spcPts val="0"/>
              </a:spcBef>
              <a:spcAft>
                <a:spcPts val="0"/>
              </a:spcAft>
              <a:buNone/>
            </a:pPr>
            <a:endParaRPr/>
          </a:p>
          <a:p>
            <a:pPr marL="0" lvl="0" indent="0" algn="l" rtl="0">
              <a:spcBef>
                <a:spcPts val="0"/>
              </a:spcBef>
              <a:spcAft>
                <a:spcPts val="0"/>
              </a:spcAft>
              <a:buNone/>
            </a:pPr>
            <a:r>
              <a:rPr lang="en"/>
              <a:t>Millions of displaced inhabitants and tens of billions in losses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f420d4dc2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f420d4dc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f420d4dc2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f420d4dc2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f420d4dc2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f420d4dc2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SD</a:t>
            </a:r>
            <a:endParaRPr/>
          </a:p>
          <a:p>
            <a:pPr marL="0" lvl="0" indent="0" algn="l" rtl="0">
              <a:spcBef>
                <a:spcPts val="0"/>
              </a:spcBef>
              <a:spcAft>
                <a:spcPts val="0"/>
              </a:spcAft>
              <a:buNone/>
            </a:pPr>
            <a:r>
              <a:rPr lang="en"/>
              <a:t>Comments: Heat map of miami has one bad point in april;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f466512fc_2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f466512fc_2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SD </a:t>
            </a:r>
            <a:endParaRPr/>
          </a:p>
          <a:p>
            <a:pPr marL="0" lvl="0" indent="0" algn="l" rtl="0">
              <a:spcBef>
                <a:spcPts val="0"/>
              </a:spcBef>
              <a:spcAft>
                <a:spcPts val="0"/>
              </a:spcAft>
              <a:buNone/>
            </a:pPr>
            <a:r>
              <a:rPr lang="en"/>
              <a:t>columbus does not have the line equation</a:t>
            </a:r>
            <a:endParaRPr/>
          </a:p>
          <a:p>
            <a:pPr marL="0" lvl="0" indent="0" algn="l" rtl="0">
              <a:spcBef>
                <a:spcPts val="0"/>
              </a:spcBef>
              <a:spcAft>
                <a:spcPts val="0"/>
              </a:spcAft>
              <a:buNone/>
            </a:pPr>
            <a:r>
              <a:rPr lang="en"/>
              <a:t>Boise-Shift in season clearly visible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f466512fc_2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f466512fc_2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SD </a:t>
            </a:r>
            <a:endParaRPr/>
          </a:p>
          <a:p>
            <a:pPr marL="0" lvl="0" indent="0" algn="l" rtl="0">
              <a:spcBef>
                <a:spcPts val="0"/>
              </a:spcBef>
              <a:spcAft>
                <a:spcPts val="0"/>
              </a:spcAft>
              <a:buNone/>
            </a:pPr>
            <a:r>
              <a:rPr lang="en"/>
              <a:t>San Diego does not have the line equation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s://screencast-o-matic.com/watch/cYeYVdynDA"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drive.google.com/file/d/1aoFLwaLXd29tGH3H9h9l49DZiiQycdzK/view"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492725" y="705125"/>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Climate Change in The United States</a:t>
            </a:r>
            <a:endParaRPr/>
          </a:p>
          <a:p>
            <a:pPr marL="0" lvl="0" indent="0" algn="l" rtl="0">
              <a:spcBef>
                <a:spcPts val="0"/>
              </a:spcBef>
              <a:spcAft>
                <a:spcPts val="0"/>
              </a:spcAft>
              <a:buNone/>
            </a:pPr>
            <a:endParaRPr/>
          </a:p>
          <a:p>
            <a:pPr marL="0" lvl="0" indent="0" algn="l" rtl="0">
              <a:spcBef>
                <a:spcPts val="0"/>
              </a:spcBef>
              <a:spcAft>
                <a:spcPts val="0"/>
              </a:spcAft>
              <a:buNone/>
            </a:pPr>
            <a:r>
              <a:rPr lang="en" sz="3000" i="1"/>
              <a:t>PyWeatherman</a:t>
            </a:r>
            <a:endParaRPr sz="3000" i="1"/>
          </a:p>
          <a:p>
            <a:pPr marL="0" lvl="0" indent="0" algn="l" rtl="0">
              <a:spcBef>
                <a:spcPts val="0"/>
              </a:spcBef>
              <a:spcAft>
                <a:spcPts val="0"/>
              </a:spcAft>
              <a:buNone/>
            </a:pPr>
            <a:r>
              <a:rPr lang="en" sz="1800"/>
              <a:t>Data Analytics Project</a:t>
            </a:r>
            <a:endParaRPr sz="1800"/>
          </a:p>
        </p:txBody>
      </p:sp>
      <p:sp>
        <p:nvSpPr>
          <p:cNvPr id="135" name="Google Shape;135;p13"/>
          <p:cNvSpPr txBox="1">
            <a:spLocks noGrp="1"/>
          </p:cNvSpPr>
          <p:nvPr>
            <p:ph type="subTitle" idx="1"/>
          </p:nvPr>
        </p:nvSpPr>
        <p:spPr>
          <a:xfrm>
            <a:off x="3583775" y="358517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a:ea typeface="Montserrat"/>
                <a:cs typeface="Montserrat"/>
                <a:sym typeface="Montserrat"/>
              </a:rPr>
              <a:t>Sumeet Dhawan, Kafui Ahedor </a:t>
            </a:r>
            <a:endParaRPr>
              <a:latin typeface="Montserrat"/>
              <a:ea typeface="Montserrat"/>
              <a:cs typeface="Montserrat"/>
              <a:sym typeface="Montserrat"/>
            </a:endParaRPr>
          </a:p>
          <a:p>
            <a:pPr marL="0" lvl="0" indent="0" algn="l" rtl="0">
              <a:spcBef>
                <a:spcPts val="0"/>
              </a:spcBef>
              <a:spcAft>
                <a:spcPts val="0"/>
              </a:spcAft>
              <a:buNone/>
            </a:pPr>
            <a:r>
              <a:rPr lang="en">
                <a:latin typeface="Montserrat"/>
                <a:ea typeface="Montserrat"/>
                <a:cs typeface="Montserrat"/>
                <a:sym typeface="Montserrat"/>
              </a:rPr>
              <a:t>Chris Bock, Suraj Thyagaraj</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276575"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Statistical Analysis</a:t>
            </a:r>
            <a:endParaRPr/>
          </a:p>
        </p:txBody>
      </p:sp>
      <p:sp>
        <p:nvSpPr>
          <p:cNvPr id="257" name="Google Shape;257;p22"/>
          <p:cNvSpPr txBox="1">
            <a:spLocks noGrp="1"/>
          </p:cNvSpPr>
          <p:nvPr>
            <p:ph type="body" idx="1"/>
          </p:nvPr>
        </p:nvSpPr>
        <p:spPr>
          <a:xfrm>
            <a:off x="1297550" y="992575"/>
            <a:ext cx="41073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Has temperature </a:t>
            </a:r>
            <a:r>
              <a:rPr lang="en">
                <a:solidFill>
                  <a:srgbClr val="FF0000"/>
                </a:solidFill>
              </a:rPr>
              <a:t>risen</a:t>
            </a:r>
            <a:r>
              <a:rPr lang="en"/>
              <a:t> significantly in the years where data is available?</a:t>
            </a:r>
            <a:endParaRPr/>
          </a:p>
          <a:p>
            <a:pPr marL="914400" lvl="1" indent="-298450" algn="l" rtl="0">
              <a:spcBef>
                <a:spcPts val="0"/>
              </a:spcBef>
              <a:spcAft>
                <a:spcPts val="0"/>
              </a:spcAft>
              <a:buSzPts val="1100"/>
              <a:buChar char="○"/>
            </a:pPr>
            <a:r>
              <a:rPr lang="en"/>
              <a:t>Null Hypothesis: The change in YOY monthly temperature has a mean that is  not greater than zero at the 0.05 significance level </a:t>
            </a:r>
            <a:endParaRPr/>
          </a:p>
          <a:p>
            <a:pPr marL="914400" lvl="1" indent="-298450" algn="l" rtl="0">
              <a:spcBef>
                <a:spcPts val="0"/>
              </a:spcBef>
              <a:spcAft>
                <a:spcPts val="0"/>
              </a:spcAft>
              <a:buSzPts val="1100"/>
              <a:buChar char="○"/>
            </a:pPr>
            <a:r>
              <a:rPr lang="en"/>
              <a:t>Hypothesis: The change in YOY monthly temperature has a mean that is  significantly  greater than zero at the 0.05 significance level </a:t>
            </a:r>
            <a:endParaRPr/>
          </a:p>
        </p:txBody>
      </p:sp>
      <p:sp>
        <p:nvSpPr>
          <p:cNvPr id="258" name="Google Shape;25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259" name="Google Shape;259;p22"/>
          <p:cNvPicPr preferRelativeResize="0"/>
          <p:nvPr/>
        </p:nvPicPr>
        <p:blipFill rotWithShape="1">
          <a:blip r:embed="rId3">
            <a:alphaModFix/>
          </a:blip>
          <a:srcRect l="50305" t="58740"/>
          <a:stretch/>
        </p:blipFill>
        <p:spPr>
          <a:xfrm>
            <a:off x="5404850" y="2363900"/>
            <a:ext cx="3739149" cy="1746259"/>
          </a:xfrm>
          <a:prstGeom prst="rect">
            <a:avLst/>
          </a:prstGeom>
          <a:noFill/>
          <a:ln>
            <a:noFill/>
          </a:ln>
        </p:spPr>
      </p:pic>
      <p:pic>
        <p:nvPicPr>
          <p:cNvPr id="260" name="Google Shape;260;p22"/>
          <p:cNvPicPr preferRelativeResize="0"/>
          <p:nvPr/>
        </p:nvPicPr>
        <p:blipFill>
          <a:blip r:embed="rId4">
            <a:alphaModFix/>
          </a:blip>
          <a:stretch>
            <a:fillRect/>
          </a:stretch>
        </p:blipFill>
        <p:spPr>
          <a:xfrm>
            <a:off x="5404844" y="0"/>
            <a:ext cx="3739149" cy="2363902"/>
          </a:xfrm>
          <a:prstGeom prst="rect">
            <a:avLst/>
          </a:prstGeom>
          <a:noFill/>
          <a:ln>
            <a:noFill/>
          </a:ln>
        </p:spPr>
      </p:pic>
      <p:sp>
        <p:nvSpPr>
          <p:cNvPr id="261" name="Google Shape;261;p22"/>
          <p:cNvSpPr txBox="1">
            <a:spLocks noGrp="1"/>
          </p:cNvSpPr>
          <p:nvPr>
            <p:ph type="body" idx="1"/>
          </p:nvPr>
        </p:nvSpPr>
        <p:spPr>
          <a:xfrm>
            <a:off x="1276575" y="2681750"/>
            <a:ext cx="41073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Has temperature </a:t>
            </a:r>
            <a:r>
              <a:rPr lang="en">
                <a:solidFill>
                  <a:srgbClr val="00FF00"/>
                </a:solidFill>
              </a:rPr>
              <a:t>dropped</a:t>
            </a:r>
            <a:r>
              <a:rPr lang="en"/>
              <a:t> significantly in the years where data is available?</a:t>
            </a:r>
            <a:endParaRPr/>
          </a:p>
          <a:p>
            <a:pPr marL="914400" lvl="1" indent="-298450" algn="l" rtl="0">
              <a:spcBef>
                <a:spcPts val="0"/>
              </a:spcBef>
              <a:spcAft>
                <a:spcPts val="0"/>
              </a:spcAft>
              <a:buSzPts val="1100"/>
              <a:buChar char="○"/>
            </a:pPr>
            <a:r>
              <a:rPr lang="en"/>
              <a:t>Null Hypothesis: The change in YOY monthly temperature has a mean that is  not less than zero at the 0.05 significance level </a:t>
            </a:r>
            <a:endParaRPr/>
          </a:p>
          <a:p>
            <a:pPr marL="914400" lvl="1" indent="-298450" algn="l" rtl="0">
              <a:spcBef>
                <a:spcPts val="0"/>
              </a:spcBef>
              <a:spcAft>
                <a:spcPts val="0"/>
              </a:spcAft>
              <a:buSzPts val="1100"/>
              <a:buChar char="○"/>
            </a:pPr>
            <a:r>
              <a:rPr lang="en"/>
              <a:t>Hypothesis: The change in YOY monthly temperature has a mean that is  significantly  less than zero at the 0.05 significance level </a:t>
            </a:r>
            <a:endParaRPr/>
          </a:p>
        </p:txBody>
      </p:sp>
      <p:cxnSp>
        <p:nvCxnSpPr>
          <p:cNvPr id="262" name="Google Shape;262;p22"/>
          <p:cNvCxnSpPr/>
          <p:nvPr/>
        </p:nvCxnSpPr>
        <p:spPr>
          <a:xfrm rot="10800000">
            <a:off x="1139625" y="1639000"/>
            <a:ext cx="858300" cy="300"/>
          </a:xfrm>
          <a:prstGeom prst="straightConnector1">
            <a:avLst/>
          </a:prstGeom>
          <a:noFill/>
          <a:ln w="9525" cap="flat" cmpd="sng">
            <a:solidFill>
              <a:srgbClr val="FF0000"/>
            </a:solidFill>
            <a:prstDash val="solid"/>
            <a:round/>
            <a:headEnd type="none" w="med" len="med"/>
            <a:tailEnd type="triangle" w="med" len="med"/>
          </a:ln>
        </p:spPr>
      </p:cxnSp>
      <p:cxnSp>
        <p:nvCxnSpPr>
          <p:cNvPr id="263" name="Google Shape;263;p22"/>
          <p:cNvCxnSpPr/>
          <p:nvPr/>
        </p:nvCxnSpPr>
        <p:spPr>
          <a:xfrm rot="5400000">
            <a:off x="522825" y="2259700"/>
            <a:ext cx="1225200" cy="9000"/>
          </a:xfrm>
          <a:prstGeom prst="straightConnector1">
            <a:avLst/>
          </a:prstGeom>
          <a:noFill/>
          <a:ln w="9525" cap="flat" cmpd="sng">
            <a:solidFill>
              <a:srgbClr val="FF0000"/>
            </a:solidFill>
            <a:prstDash val="solid"/>
            <a:round/>
            <a:headEnd type="none" w="med" len="med"/>
            <a:tailEnd type="triangle" w="med" len="med"/>
          </a:ln>
        </p:spPr>
      </p:cxnSp>
      <p:cxnSp>
        <p:nvCxnSpPr>
          <p:cNvPr id="264" name="Google Shape;264;p22"/>
          <p:cNvCxnSpPr/>
          <p:nvPr/>
        </p:nvCxnSpPr>
        <p:spPr>
          <a:xfrm>
            <a:off x="1130925" y="2889100"/>
            <a:ext cx="402300" cy="300"/>
          </a:xfrm>
          <a:prstGeom prst="straightConnector1">
            <a:avLst/>
          </a:prstGeom>
          <a:noFill/>
          <a:ln w="9525" cap="flat" cmpd="sng">
            <a:solidFill>
              <a:srgbClr val="FF0000"/>
            </a:solidFill>
            <a:prstDash val="solid"/>
            <a:round/>
            <a:headEnd type="none" w="med" len="med"/>
            <a:tailEnd type="triangle" w="med" len="med"/>
          </a:ln>
        </p:spPr>
      </p:cxnSp>
      <p:sp>
        <p:nvSpPr>
          <p:cNvPr id="265" name="Google Shape;265;p22"/>
          <p:cNvSpPr txBox="1"/>
          <p:nvPr/>
        </p:nvSpPr>
        <p:spPr>
          <a:xfrm>
            <a:off x="1225875" y="1552275"/>
            <a:ext cx="685800" cy="35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latin typeface="Lato"/>
                <a:ea typeface="Lato"/>
                <a:cs typeface="Lato"/>
                <a:sym typeface="Lato"/>
              </a:rPr>
              <a:t>True</a:t>
            </a:r>
            <a:endParaRPr>
              <a:solidFill>
                <a:srgbClr val="FF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1276575"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Statistical Analysis</a:t>
            </a:r>
            <a:endParaRPr/>
          </a:p>
        </p:txBody>
      </p:sp>
      <p:sp>
        <p:nvSpPr>
          <p:cNvPr id="271" name="Google Shape;27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272" name="Google Shape;272;p23"/>
          <p:cNvPicPr preferRelativeResize="0"/>
          <p:nvPr/>
        </p:nvPicPr>
        <p:blipFill>
          <a:blip r:embed="rId3">
            <a:alphaModFix/>
          </a:blip>
          <a:stretch>
            <a:fillRect/>
          </a:stretch>
        </p:blipFill>
        <p:spPr>
          <a:xfrm>
            <a:off x="182875" y="1655695"/>
            <a:ext cx="8778239" cy="2194560"/>
          </a:xfrm>
          <a:prstGeom prst="rect">
            <a:avLst/>
          </a:prstGeom>
          <a:noFill/>
          <a:ln>
            <a:noFill/>
          </a:ln>
        </p:spPr>
      </p:pic>
      <p:pic>
        <p:nvPicPr>
          <p:cNvPr id="273" name="Google Shape;273;p23"/>
          <p:cNvPicPr preferRelativeResize="0"/>
          <p:nvPr/>
        </p:nvPicPr>
        <p:blipFill>
          <a:blip r:embed="rId4">
            <a:alphaModFix/>
          </a:blip>
          <a:stretch>
            <a:fillRect/>
          </a:stretch>
        </p:blipFill>
        <p:spPr>
          <a:xfrm>
            <a:off x="182875" y="1655695"/>
            <a:ext cx="8778239" cy="21945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279" name="Google Shape;27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80" name="Google Shape;280;p24"/>
          <p:cNvSpPr txBox="1"/>
          <p:nvPr/>
        </p:nvSpPr>
        <p:spPr>
          <a:xfrm>
            <a:off x="2233975" y="2430150"/>
            <a:ext cx="4329600" cy="5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https://screencast-o-matic.com/watch/cYeYVdynDA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1759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41" name="Google Shape;141;p14"/>
          <p:cNvSpPr txBox="1">
            <a:spLocks noGrp="1"/>
          </p:cNvSpPr>
          <p:nvPr>
            <p:ph type="body" idx="1"/>
          </p:nvPr>
        </p:nvSpPr>
        <p:spPr>
          <a:xfrm>
            <a:off x="1297500" y="886175"/>
            <a:ext cx="47973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Climate change is affecting every country on every continent. </a:t>
            </a:r>
            <a:endParaRPr/>
          </a:p>
          <a:p>
            <a:pPr marL="0" lvl="0" indent="0" algn="l" rtl="0">
              <a:spcBef>
                <a:spcPts val="1600"/>
              </a:spcBef>
              <a:spcAft>
                <a:spcPts val="0"/>
              </a:spcAft>
              <a:buNone/>
            </a:pPr>
            <a:r>
              <a:rPr lang="en"/>
              <a:t>It is disrupting national economies affecting lives, costing people, communities and countries today and even more tomorrow. </a:t>
            </a:r>
            <a:endParaRPr/>
          </a:p>
          <a:p>
            <a:pPr marL="0" lvl="0" indent="0" algn="l" rtl="0">
              <a:spcBef>
                <a:spcPts val="1600"/>
              </a:spcBef>
              <a:spcAft>
                <a:spcPts val="0"/>
              </a:spcAft>
              <a:buNone/>
            </a:pPr>
            <a:r>
              <a:rPr lang="en"/>
              <a:t>Weather patterns are changing, sea levels are rising, weather events are becoming more extreme and greenhouse gas emissions are now at their highest levels in history. </a:t>
            </a:r>
            <a:endParaRPr/>
          </a:p>
          <a:p>
            <a:pPr marL="0" lvl="0" indent="0" algn="l" rtl="0">
              <a:spcBef>
                <a:spcPts val="1600"/>
              </a:spcBef>
              <a:spcAft>
                <a:spcPts val="1600"/>
              </a:spcAft>
              <a:buNone/>
            </a:pPr>
            <a:endParaRPr/>
          </a:p>
        </p:txBody>
      </p:sp>
      <p:sp>
        <p:nvSpPr>
          <p:cNvPr id="142" name="Google Shape;14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43" name="Google Shape;143;p14"/>
          <p:cNvPicPr preferRelativeResize="0"/>
          <p:nvPr/>
        </p:nvPicPr>
        <p:blipFill>
          <a:blip r:embed="rId3">
            <a:alphaModFix/>
          </a:blip>
          <a:stretch>
            <a:fillRect/>
          </a:stretch>
        </p:blipFill>
        <p:spPr>
          <a:xfrm>
            <a:off x="6162125" y="1678800"/>
            <a:ext cx="2981400" cy="1677026"/>
          </a:xfrm>
          <a:prstGeom prst="rect">
            <a:avLst/>
          </a:prstGeom>
          <a:noFill/>
          <a:ln>
            <a:noFill/>
          </a:ln>
        </p:spPr>
      </p:pic>
      <p:pic>
        <p:nvPicPr>
          <p:cNvPr id="144" name="Google Shape;144;p14"/>
          <p:cNvPicPr preferRelativeResize="0"/>
          <p:nvPr/>
        </p:nvPicPr>
        <p:blipFill>
          <a:blip r:embed="rId4">
            <a:alphaModFix/>
          </a:blip>
          <a:stretch>
            <a:fillRect/>
          </a:stretch>
        </p:blipFill>
        <p:spPr>
          <a:xfrm>
            <a:off x="6162127" y="3355826"/>
            <a:ext cx="2981399" cy="1787675"/>
          </a:xfrm>
          <a:prstGeom prst="rect">
            <a:avLst/>
          </a:prstGeom>
          <a:noFill/>
          <a:ln>
            <a:noFill/>
          </a:ln>
        </p:spPr>
      </p:pic>
      <p:pic>
        <p:nvPicPr>
          <p:cNvPr id="145" name="Google Shape;145;p14"/>
          <p:cNvPicPr preferRelativeResize="0"/>
          <p:nvPr/>
        </p:nvPicPr>
        <p:blipFill>
          <a:blip r:embed="rId5">
            <a:alphaModFix/>
          </a:blip>
          <a:stretch>
            <a:fillRect/>
          </a:stretch>
        </p:blipFill>
        <p:spPr>
          <a:xfrm>
            <a:off x="0" y="3355825"/>
            <a:ext cx="2981400" cy="1787675"/>
          </a:xfrm>
          <a:prstGeom prst="rect">
            <a:avLst/>
          </a:prstGeom>
          <a:noFill/>
          <a:ln>
            <a:noFill/>
          </a:ln>
        </p:spPr>
      </p:pic>
      <p:pic>
        <p:nvPicPr>
          <p:cNvPr id="146" name="Google Shape;146;p14"/>
          <p:cNvPicPr preferRelativeResize="0"/>
          <p:nvPr/>
        </p:nvPicPr>
        <p:blipFill>
          <a:blip r:embed="rId6">
            <a:alphaModFix/>
          </a:blip>
          <a:stretch>
            <a:fillRect/>
          </a:stretch>
        </p:blipFill>
        <p:spPr>
          <a:xfrm>
            <a:off x="2984025" y="3355825"/>
            <a:ext cx="3178089" cy="1787675"/>
          </a:xfrm>
          <a:prstGeom prst="rect">
            <a:avLst/>
          </a:prstGeom>
          <a:noFill/>
          <a:ln>
            <a:noFill/>
          </a:ln>
        </p:spPr>
      </p:pic>
      <p:pic>
        <p:nvPicPr>
          <p:cNvPr id="147" name="Google Shape;147;p14"/>
          <p:cNvPicPr preferRelativeResize="0"/>
          <p:nvPr/>
        </p:nvPicPr>
        <p:blipFill rotWithShape="1">
          <a:blip r:embed="rId7">
            <a:alphaModFix/>
          </a:blip>
          <a:srcRect b="3063"/>
          <a:stretch/>
        </p:blipFill>
        <p:spPr>
          <a:xfrm>
            <a:off x="6162125" y="0"/>
            <a:ext cx="2981399" cy="167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53" name="Google Shape;153;p15"/>
          <p:cNvSpPr txBox="1">
            <a:spLocks noGrp="1"/>
          </p:cNvSpPr>
          <p:nvPr>
            <p:ph type="body" idx="1"/>
          </p:nvPr>
        </p:nvSpPr>
        <p:spPr>
          <a:xfrm>
            <a:off x="1297500" y="1056900"/>
            <a:ext cx="7117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United Nations organization (UN) provides a blueprint for peace and prosperity for people and the planet, for now and into the future, called Sustainable Development Goals (SDGs)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54" name="Google Shape;154;p15"/>
          <p:cNvPicPr preferRelativeResize="0"/>
          <p:nvPr/>
        </p:nvPicPr>
        <p:blipFill>
          <a:blip r:embed="rId3">
            <a:alphaModFix/>
          </a:blip>
          <a:stretch>
            <a:fillRect/>
          </a:stretch>
        </p:blipFill>
        <p:spPr>
          <a:xfrm>
            <a:off x="2172038" y="1705425"/>
            <a:ext cx="4799924" cy="2973600"/>
          </a:xfrm>
          <a:prstGeom prst="rect">
            <a:avLst/>
          </a:prstGeom>
          <a:noFill/>
          <a:ln>
            <a:noFill/>
          </a:ln>
        </p:spPr>
      </p:pic>
      <p:sp>
        <p:nvSpPr>
          <p:cNvPr id="155" name="Google Shape;15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56" name="Google Shape;156;p15"/>
          <p:cNvSpPr/>
          <p:nvPr/>
        </p:nvSpPr>
        <p:spPr>
          <a:xfrm>
            <a:off x="2146200" y="3914975"/>
            <a:ext cx="792000" cy="799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Relevance of Study</a:t>
            </a:r>
            <a:endParaRPr/>
          </a:p>
        </p:txBody>
      </p:sp>
      <p:sp>
        <p:nvSpPr>
          <p:cNvPr id="162" name="Google Shape;162;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Rising temperatures:</a:t>
            </a:r>
            <a:endParaRPr u="sng"/>
          </a:p>
          <a:p>
            <a:pPr marL="0" lvl="0" indent="0" algn="l" rtl="0">
              <a:spcBef>
                <a:spcPts val="1600"/>
              </a:spcBef>
              <a:spcAft>
                <a:spcPts val="0"/>
              </a:spcAft>
              <a:buNone/>
            </a:pPr>
            <a:r>
              <a:rPr lang="en"/>
              <a:t>Melting Ice </a:t>
            </a:r>
            <a:endParaRPr/>
          </a:p>
          <a:p>
            <a:pPr marL="0" lvl="0" indent="0" algn="l" rtl="0">
              <a:spcBef>
                <a:spcPts val="1600"/>
              </a:spcBef>
              <a:spcAft>
                <a:spcPts val="0"/>
              </a:spcAft>
              <a:buNone/>
            </a:pPr>
            <a:r>
              <a:rPr lang="en"/>
              <a:t>Rise in sea level</a:t>
            </a:r>
            <a:endParaRPr/>
          </a:p>
          <a:p>
            <a:pPr marL="0" lvl="0" indent="0" algn="l" rtl="0">
              <a:spcBef>
                <a:spcPts val="1600"/>
              </a:spcBef>
              <a:spcAft>
                <a:spcPts val="0"/>
              </a:spcAft>
              <a:buNone/>
            </a:pPr>
            <a:r>
              <a:rPr lang="en"/>
              <a:t>Shifts in weather patterns</a:t>
            </a:r>
            <a:endParaRPr/>
          </a:p>
          <a:p>
            <a:pPr marL="0" lvl="0" indent="0" algn="l" rtl="0">
              <a:spcBef>
                <a:spcPts val="1600"/>
              </a:spcBef>
              <a:spcAft>
                <a:spcPts val="1600"/>
              </a:spcAft>
              <a:buNone/>
            </a:pPr>
            <a:r>
              <a:rPr lang="en"/>
              <a:t>Catastrophic weather events</a:t>
            </a:r>
            <a:endParaRPr/>
          </a:p>
        </p:txBody>
      </p:sp>
      <p:sp>
        <p:nvSpPr>
          <p:cNvPr id="163" name="Google Shape;16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64" name="Google Shape;164;p16" title="Recording #2.mp4">
            <a:hlinkClick r:id="rId3"/>
          </p:cNvPr>
          <p:cNvPicPr preferRelativeResize="0"/>
          <p:nvPr/>
        </p:nvPicPr>
        <p:blipFill>
          <a:blip r:embed="rId4">
            <a:alphaModFix/>
          </a:blip>
          <a:stretch>
            <a:fillRect/>
          </a:stretch>
        </p:blipFill>
        <p:spPr>
          <a:xfrm>
            <a:off x="5484000" y="1145800"/>
            <a:ext cx="3537150" cy="30399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Objectives</a:t>
            </a:r>
            <a:endParaRPr/>
          </a:p>
        </p:txBody>
      </p:sp>
      <p:sp>
        <p:nvSpPr>
          <p:cNvPr id="170" name="Google Shape;170;p17"/>
          <p:cNvSpPr txBox="1">
            <a:spLocks noGrp="1"/>
          </p:cNvSpPr>
          <p:nvPr>
            <p:ph type="body" idx="1"/>
          </p:nvPr>
        </p:nvSpPr>
        <p:spPr>
          <a:xfrm>
            <a:off x="497750" y="1436875"/>
            <a:ext cx="4637467"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dirty="0"/>
              <a:t>Use the tools from class for an analysis of US </a:t>
            </a:r>
            <a:r>
              <a:rPr lang="en" dirty="0" smtClean="0"/>
              <a:t>historical </a:t>
            </a:r>
            <a:r>
              <a:rPr lang="en" dirty="0"/>
              <a:t>weather data </a:t>
            </a:r>
            <a:endParaRPr dirty="0"/>
          </a:p>
          <a:p>
            <a:pPr marL="914400" lvl="1" indent="-298450" algn="l" rtl="0">
              <a:spcBef>
                <a:spcPts val="0"/>
              </a:spcBef>
              <a:spcAft>
                <a:spcPts val="0"/>
              </a:spcAft>
              <a:buSzPts val="1100"/>
              <a:buAutoNum type="alphaLcPeriod"/>
            </a:pPr>
            <a:r>
              <a:rPr lang="en" dirty="0"/>
              <a:t>Collect</a:t>
            </a:r>
            <a:endParaRPr dirty="0"/>
          </a:p>
          <a:p>
            <a:pPr marL="914400" lvl="1" indent="-298450" algn="l" rtl="0">
              <a:spcBef>
                <a:spcPts val="0"/>
              </a:spcBef>
              <a:spcAft>
                <a:spcPts val="0"/>
              </a:spcAft>
              <a:buSzPts val="1100"/>
              <a:buAutoNum type="alphaLcPeriod"/>
            </a:pPr>
            <a:r>
              <a:rPr lang="en" dirty="0"/>
              <a:t>Organize</a:t>
            </a:r>
            <a:endParaRPr dirty="0"/>
          </a:p>
          <a:p>
            <a:pPr marL="914400" lvl="1" indent="-298450" algn="l" rtl="0">
              <a:spcBef>
                <a:spcPts val="0"/>
              </a:spcBef>
              <a:spcAft>
                <a:spcPts val="0"/>
              </a:spcAft>
              <a:buSzPts val="1100"/>
              <a:buAutoNum type="alphaLcPeriod"/>
            </a:pPr>
            <a:r>
              <a:rPr lang="en" dirty="0"/>
              <a:t>Analyze</a:t>
            </a:r>
            <a:endParaRPr dirty="0"/>
          </a:p>
          <a:p>
            <a:pPr marL="914400" lvl="1" indent="-298450" algn="l" rtl="0">
              <a:lnSpc>
                <a:spcPct val="200000"/>
              </a:lnSpc>
              <a:spcBef>
                <a:spcPts val="0"/>
              </a:spcBef>
              <a:spcAft>
                <a:spcPts val="0"/>
              </a:spcAft>
              <a:buSzPts val="1100"/>
              <a:buAutoNum type="alphaLcPeriod"/>
            </a:pPr>
            <a:r>
              <a:rPr lang="en" dirty="0"/>
              <a:t>Display </a:t>
            </a:r>
            <a:endParaRPr dirty="0"/>
          </a:p>
          <a:p>
            <a:pPr marL="457200" lvl="0" indent="-311150" algn="l" rtl="0">
              <a:spcBef>
                <a:spcPts val="0"/>
              </a:spcBef>
              <a:spcAft>
                <a:spcPts val="0"/>
              </a:spcAft>
              <a:buSzPts val="1300"/>
              <a:buAutoNum type="arabicPeriod"/>
            </a:pPr>
            <a:r>
              <a:rPr lang="en" dirty="0"/>
              <a:t>Identify Significant change (Rise/Drop) in temperature</a:t>
            </a:r>
            <a:endParaRPr dirty="0"/>
          </a:p>
          <a:p>
            <a:pPr marL="457200" lvl="0" indent="-311150" algn="l" rtl="0">
              <a:spcBef>
                <a:spcPts val="1000"/>
              </a:spcBef>
              <a:spcAft>
                <a:spcPts val="0"/>
              </a:spcAft>
              <a:buSzPts val="1300"/>
              <a:buAutoNum type="arabicPeriod"/>
            </a:pPr>
            <a:r>
              <a:rPr lang="en" dirty="0"/>
              <a:t>Use statistical testing to confirm trends</a:t>
            </a:r>
            <a:endParaRPr dirty="0"/>
          </a:p>
          <a:p>
            <a:pPr marL="457200" lvl="0" indent="0" algn="l" rtl="0">
              <a:spcBef>
                <a:spcPts val="1600"/>
              </a:spcBef>
              <a:spcAft>
                <a:spcPts val="1600"/>
              </a:spcAft>
              <a:buNone/>
            </a:pPr>
            <a:endParaRPr dirty="0"/>
          </a:p>
        </p:txBody>
      </p:sp>
      <p:sp>
        <p:nvSpPr>
          <p:cNvPr id="171" name="Google Shape;17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72" name="Google Shape;172;p17"/>
          <p:cNvPicPr preferRelativeResize="0"/>
          <p:nvPr/>
        </p:nvPicPr>
        <p:blipFill rotWithShape="1">
          <a:blip r:embed="rId3">
            <a:alphaModFix/>
          </a:blip>
          <a:srcRect r="22257"/>
          <a:stretch/>
        </p:blipFill>
        <p:spPr>
          <a:xfrm>
            <a:off x="4999025" y="1529775"/>
            <a:ext cx="4144976" cy="208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sp>
        <p:nvSpPr>
          <p:cNvPr id="178" name="Google Shape;178;p18"/>
          <p:cNvSpPr txBox="1">
            <a:spLocks noGrp="1"/>
          </p:cNvSpPr>
          <p:nvPr>
            <p:ph type="body" idx="1"/>
          </p:nvPr>
        </p:nvSpPr>
        <p:spPr>
          <a:xfrm>
            <a:off x="1165748" y="926725"/>
            <a:ext cx="7527000" cy="373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sp>
        <p:nvSpPr>
          <p:cNvPr id="179" name="Google Shape;17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180" name="Google Shape;180;p18"/>
          <p:cNvGrpSpPr/>
          <p:nvPr/>
        </p:nvGrpSpPr>
        <p:grpSpPr>
          <a:xfrm>
            <a:off x="941164" y="935045"/>
            <a:ext cx="1962059" cy="2971559"/>
            <a:chOff x="1083025" y="1574025"/>
            <a:chExt cx="1834900" cy="2315200"/>
          </a:xfrm>
        </p:grpSpPr>
        <p:sp>
          <p:nvSpPr>
            <p:cNvPr id="181" name="Google Shape;181;p1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800">
                <a:solidFill>
                  <a:srgbClr val="0C58D3"/>
                </a:solidFill>
                <a:latin typeface="Roboto"/>
                <a:ea typeface="Roboto"/>
                <a:cs typeface="Roboto"/>
                <a:sym typeface="Roboto"/>
              </a:endParaRPr>
            </a:p>
          </p:txBody>
        </p:sp>
        <p:sp>
          <p:nvSpPr>
            <p:cNvPr id="182" name="Google Shape;182;p1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b="1">
                  <a:solidFill>
                    <a:srgbClr val="E06666"/>
                  </a:solidFill>
                  <a:latin typeface="Roboto"/>
                  <a:ea typeface="Roboto"/>
                  <a:cs typeface="Roboto"/>
                  <a:sym typeface="Roboto"/>
                </a:rPr>
                <a:t>Data Collection</a:t>
              </a:r>
              <a:endParaRPr b="1">
                <a:solidFill>
                  <a:srgbClr val="E06666"/>
                </a:solidFill>
                <a:latin typeface="Roboto"/>
                <a:ea typeface="Roboto"/>
                <a:cs typeface="Roboto"/>
                <a:sym typeface="Roboto"/>
              </a:endParaRPr>
            </a:p>
          </p:txBody>
        </p:sp>
        <p:sp>
          <p:nvSpPr>
            <p:cNvPr id="183" name="Google Shape;183;p1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E06666"/>
                  </a:solidFill>
                  <a:latin typeface="Roboto"/>
                  <a:ea typeface="Roboto"/>
                  <a:cs typeface="Roboto"/>
                  <a:sym typeface="Roboto"/>
                </a:rPr>
                <a:t>Meteostat API </a:t>
              </a:r>
              <a:endParaRPr sz="1100">
                <a:solidFill>
                  <a:srgbClr val="E06666"/>
                </a:solidFill>
                <a:latin typeface="Roboto"/>
                <a:ea typeface="Roboto"/>
                <a:cs typeface="Roboto"/>
                <a:sym typeface="Roboto"/>
              </a:endParaRPr>
            </a:p>
            <a:p>
              <a:pPr marL="0" lvl="0" indent="0" algn="l" rtl="0">
                <a:lnSpc>
                  <a:spcPct val="115000"/>
                </a:lnSpc>
                <a:spcBef>
                  <a:spcPts val="0"/>
                </a:spcBef>
                <a:spcAft>
                  <a:spcPts val="0"/>
                </a:spcAft>
                <a:buNone/>
              </a:pPr>
              <a:r>
                <a:rPr lang="en" sz="1100">
                  <a:solidFill>
                    <a:srgbClr val="E06666"/>
                  </a:solidFill>
                  <a:latin typeface="Roboto"/>
                  <a:ea typeface="Roboto"/>
                  <a:cs typeface="Roboto"/>
                  <a:sym typeface="Roboto"/>
                </a:rPr>
                <a:t>Google Maps API</a:t>
              </a:r>
              <a:endParaRPr sz="1100">
                <a:solidFill>
                  <a:srgbClr val="E06666"/>
                </a:solidFill>
                <a:latin typeface="Roboto"/>
                <a:ea typeface="Roboto"/>
                <a:cs typeface="Roboto"/>
                <a:sym typeface="Roboto"/>
              </a:endParaRPr>
            </a:p>
            <a:p>
              <a:pPr marL="0" lvl="0" indent="0" algn="l" rtl="0">
                <a:lnSpc>
                  <a:spcPct val="115000"/>
                </a:lnSpc>
                <a:spcBef>
                  <a:spcPts val="0"/>
                </a:spcBef>
                <a:spcAft>
                  <a:spcPts val="1600"/>
                </a:spcAft>
                <a:buNone/>
              </a:pPr>
              <a:endParaRPr sz="1100">
                <a:solidFill>
                  <a:srgbClr val="0C58D3"/>
                </a:solidFill>
                <a:latin typeface="Roboto"/>
                <a:ea typeface="Roboto"/>
                <a:cs typeface="Roboto"/>
                <a:sym typeface="Roboto"/>
              </a:endParaRPr>
            </a:p>
          </p:txBody>
        </p:sp>
        <p:sp>
          <p:nvSpPr>
            <p:cNvPr id="184" name="Google Shape;184;p18"/>
            <p:cNvSpPr/>
            <p:nvPr/>
          </p:nvSpPr>
          <p:spPr>
            <a:xfrm flipH="1">
              <a:off x="1083025" y="2306625"/>
              <a:ext cx="1834800" cy="143400"/>
            </a:xfrm>
            <a:prstGeom prst="parallelogram">
              <a:avLst>
                <a:gd name="adj" fmla="val 96952"/>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5" name="Google Shape;185;p18"/>
            <p:cNvSpPr/>
            <p:nvPr/>
          </p:nvSpPr>
          <p:spPr>
            <a:xfrm>
              <a:off x="1083125" y="2460449"/>
              <a:ext cx="1834800" cy="143400"/>
            </a:xfrm>
            <a:prstGeom prst="parallelogram">
              <a:avLst>
                <a:gd name="adj" fmla="val 96952"/>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18"/>
          <p:cNvGrpSpPr/>
          <p:nvPr/>
        </p:nvGrpSpPr>
        <p:grpSpPr>
          <a:xfrm>
            <a:off x="6431244" y="1874410"/>
            <a:ext cx="1962059" cy="2031267"/>
            <a:chOff x="1083025" y="2306625"/>
            <a:chExt cx="1834900" cy="1582600"/>
          </a:xfrm>
        </p:grpSpPr>
        <p:sp>
          <p:nvSpPr>
            <p:cNvPr id="187" name="Google Shape;187;p18"/>
            <p:cNvSpPr txBox="1"/>
            <p:nvPr/>
          </p:nvSpPr>
          <p:spPr>
            <a:xfrm>
              <a:off x="1235817" y="2695027"/>
              <a:ext cx="16290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b="1">
                  <a:solidFill>
                    <a:srgbClr val="858585"/>
                  </a:solidFill>
                  <a:latin typeface="Roboto"/>
                  <a:ea typeface="Roboto"/>
                  <a:cs typeface="Roboto"/>
                  <a:sym typeface="Roboto"/>
                </a:rPr>
                <a:t>Statistical Analysis</a:t>
              </a:r>
              <a:endParaRPr b="1">
                <a:solidFill>
                  <a:srgbClr val="858585"/>
                </a:solidFill>
                <a:latin typeface="Roboto"/>
                <a:ea typeface="Roboto"/>
                <a:cs typeface="Roboto"/>
                <a:sym typeface="Roboto"/>
              </a:endParaRPr>
            </a:p>
          </p:txBody>
        </p:sp>
        <p:sp>
          <p:nvSpPr>
            <p:cNvPr id="188" name="Google Shape;188;p1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858585"/>
                  </a:solidFill>
                  <a:latin typeface="Roboto"/>
                  <a:ea typeface="Roboto"/>
                  <a:cs typeface="Roboto"/>
                  <a:sym typeface="Roboto"/>
                </a:rPr>
                <a:t>Pandas</a:t>
              </a:r>
              <a:endParaRPr sz="1100">
                <a:solidFill>
                  <a:srgbClr val="858585"/>
                </a:solidFill>
                <a:latin typeface="Roboto"/>
                <a:ea typeface="Roboto"/>
                <a:cs typeface="Roboto"/>
                <a:sym typeface="Roboto"/>
              </a:endParaRPr>
            </a:p>
            <a:p>
              <a:pPr marL="0" lvl="0" indent="0" algn="l" rtl="0">
                <a:lnSpc>
                  <a:spcPct val="115000"/>
                </a:lnSpc>
                <a:spcBef>
                  <a:spcPts val="0"/>
                </a:spcBef>
                <a:spcAft>
                  <a:spcPts val="0"/>
                </a:spcAft>
                <a:buNone/>
              </a:pPr>
              <a:r>
                <a:rPr lang="en" sz="1100">
                  <a:solidFill>
                    <a:srgbClr val="858585"/>
                  </a:solidFill>
                  <a:latin typeface="Roboto"/>
                  <a:ea typeface="Roboto"/>
                  <a:cs typeface="Roboto"/>
                  <a:sym typeface="Roboto"/>
                </a:rPr>
                <a:t>Scipy stats</a:t>
              </a:r>
              <a:endParaRPr sz="1100">
                <a:solidFill>
                  <a:srgbClr val="858585"/>
                </a:solidFill>
                <a:latin typeface="Roboto"/>
                <a:ea typeface="Roboto"/>
                <a:cs typeface="Roboto"/>
                <a:sym typeface="Roboto"/>
              </a:endParaRPr>
            </a:p>
            <a:p>
              <a:pPr marL="0" lvl="0" indent="0" algn="l" rtl="0">
                <a:lnSpc>
                  <a:spcPct val="115000"/>
                </a:lnSpc>
                <a:spcBef>
                  <a:spcPts val="0"/>
                </a:spcBef>
                <a:spcAft>
                  <a:spcPts val="0"/>
                </a:spcAft>
                <a:buNone/>
              </a:pPr>
              <a:r>
                <a:rPr lang="en" sz="1100">
                  <a:solidFill>
                    <a:srgbClr val="858585"/>
                  </a:solidFill>
                  <a:latin typeface="Roboto"/>
                  <a:ea typeface="Roboto"/>
                  <a:cs typeface="Roboto"/>
                  <a:sym typeface="Roboto"/>
                </a:rPr>
                <a:t>T-test</a:t>
              </a:r>
              <a:endParaRPr sz="1100">
                <a:solidFill>
                  <a:srgbClr val="858585"/>
                </a:solidFill>
                <a:latin typeface="Roboto"/>
                <a:ea typeface="Roboto"/>
                <a:cs typeface="Roboto"/>
                <a:sym typeface="Roboto"/>
              </a:endParaRPr>
            </a:p>
            <a:p>
              <a:pPr marL="0" lvl="0" indent="0" algn="l" rtl="0">
                <a:lnSpc>
                  <a:spcPct val="115000"/>
                </a:lnSpc>
                <a:spcBef>
                  <a:spcPts val="0"/>
                </a:spcBef>
                <a:spcAft>
                  <a:spcPts val="0"/>
                </a:spcAft>
                <a:buNone/>
              </a:pPr>
              <a:r>
                <a:rPr lang="en" sz="1100">
                  <a:solidFill>
                    <a:srgbClr val="858585"/>
                  </a:solidFill>
                  <a:latin typeface="Roboto"/>
                  <a:ea typeface="Roboto"/>
                  <a:cs typeface="Roboto"/>
                  <a:sym typeface="Roboto"/>
                </a:rPr>
                <a:t>Regression fitting</a:t>
              </a:r>
              <a:endParaRPr sz="1100">
                <a:solidFill>
                  <a:srgbClr val="858585"/>
                </a:solidFill>
                <a:latin typeface="Roboto"/>
                <a:ea typeface="Roboto"/>
                <a:cs typeface="Roboto"/>
                <a:sym typeface="Roboto"/>
              </a:endParaRPr>
            </a:p>
          </p:txBody>
        </p:sp>
        <p:sp>
          <p:nvSpPr>
            <p:cNvPr id="189" name="Google Shape;189;p18"/>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0" name="Google Shape;190;p18"/>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8"/>
          <p:cNvGrpSpPr/>
          <p:nvPr/>
        </p:nvGrpSpPr>
        <p:grpSpPr>
          <a:xfrm>
            <a:off x="2768620" y="1875337"/>
            <a:ext cx="1962059" cy="2017917"/>
            <a:chOff x="1083025" y="2306625"/>
            <a:chExt cx="1834900" cy="1572199"/>
          </a:xfrm>
        </p:grpSpPr>
        <p:sp>
          <p:nvSpPr>
            <p:cNvPr id="192" name="Google Shape;192;p1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b="1">
                  <a:solidFill>
                    <a:srgbClr val="6AA84F"/>
                  </a:solidFill>
                  <a:latin typeface="Roboto"/>
                  <a:ea typeface="Roboto"/>
                  <a:cs typeface="Roboto"/>
                  <a:sym typeface="Roboto"/>
                </a:rPr>
                <a:t>Data Cleanup</a:t>
              </a:r>
              <a:endParaRPr b="1">
                <a:solidFill>
                  <a:srgbClr val="6AA84F"/>
                </a:solidFill>
                <a:latin typeface="Roboto"/>
                <a:ea typeface="Roboto"/>
                <a:cs typeface="Roboto"/>
                <a:sym typeface="Roboto"/>
              </a:endParaRPr>
            </a:p>
          </p:txBody>
        </p:sp>
        <p:sp>
          <p:nvSpPr>
            <p:cNvPr id="193" name="Google Shape;193;p18"/>
            <p:cNvSpPr txBox="1"/>
            <p:nvPr/>
          </p:nvSpPr>
          <p:spPr>
            <a:xfrm>
              <a:off x="1235830" y="3141424"/>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6AA84F"/>
                  </a:solidFill>
                  <a:latin typeface="Roboto"/>
                  <a:ea typeface="Roboto"/>
                  <a:cs typeface="Roboto"/>
                  <a:sym typeface="Roboto"/>
                </a:rPr>
                <a:t>Pandas</a:t>
              </a:r>
              <a:endParaRPr sz="1100">
                <a:solidFill>
                  <a:srgbClr val="6AA84F"/>
                </a:solidFill>
                <a:latin typeface="Roboto"/>
                <a:ea typeface="Roboto"/>
                <a:cs typeface="Roboto"/>
                <a:sym typeface="Roboto"/>
              </a:endParaRPr>
            </a:p>
            <a:p>
              <a:pPr marL="0" lvl="0" indent="0" algn="l" rtl="0">
                <a:lnSpc>
                  <a:spcPct val="115000"/>
                </a:lnSpc>
                <a:spcBef>
                  <a:spcPts val="0"/>
                </a:spcBef>
                <a:spcAft>
                  <a:spcPts val="0"/>
                </a:spcAft>
                <a:buNone/>
              </a:pPr>
              <a:r>
                <a:rPr lang="en" sz="1100">
                  <a:solidFill>
                    <a:srgbClr val="6AA84F"/>
                  </a:solidFill>
                  <a:latin typeface="Roboto"/>
                  <a:ea typeface="Roboto"/>
                  <a:cs typeface="Roboto"/>
                  <a:sym typeface="Roboto"/>
                </a:rPr>
                <a:t>Excel</a:t>
              </a:r>
              <a:endParaRPr sz="1100">
                <a:solidFill>
                  <a:srgbClr val="6AA84F"/>
                </a:solidFill>
                <a:latin typeface="Roboto"/>
                <a:ea typeface="Roboto"/>
                <a:cs typeface="Roboto"/>
                <a:sym typeface="Roboto"/>
              </a:endParaRPr>
            </a:p>
            <a:p>
              <a:pPr marL="0" lvl="0" indent="0" algn="l" rtl="0">
                <a:lnSpc>
                  <a:spcPct val="115000"/>
                </a:lnSpc>
                <a:spcBef>
                  <a:spcPts val="0"/>
                </a:spcBef>
                <a:spcAft>
                  <a:spcPts val="0"/>
                </a:spcAft>
                <a:buNone/>
              </a:pPr>
              <a:r>
                <a:rPr lang="en" sz="1100">
                  <a:solidFill>
                    <a:srgbClr val="6AA84F"/>
                  </a:solidFill>
                  <a:latin typeface="Roboto"/>
                  <a:ea typeface="Roboto"/>
                  <a:cs typeface="Roboto"/>
                  <a:sym typeface="Roboto"/>
                </a:rPr>
                <a:t>Matlab</a:t>
              </a:r>
              <a:endParaRPr sz="1100">
                <a:solidFill>
                  <a:srgbClr val="6AA84F"/>
                </a:solidFill>
                <a:latin typeface="Roboto"/>
                <a:ea typeface="Roboto"/>
                <a:cs typeface="Roboto"/>
                <a:sym typeface="Roboto"/>
              </a:endParaRPr>
            </a:p>
          </p:txBody>
        </p:sp>
        <p:sp>
          <p:nvSpPr>
            <p:cNvPr id="194" name="Google Shape;194;p18"/>
            <p:cNvSpPr/>
            <p:nvPr/>
          </p:nvSpPr>
          <p:spPr>
            <a:xfrm flipH="1">
              <a:off x="1083025" y="2306625"/>
              <a:ext cx="1834800" cy="143400"/>
            </a:xfrm>
            <a:prstGeom prst="parallelogram">
              <a:avLst>
                <a:gd name="adj" fmla="val 96952"/>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5" name="Google Shape;195;p18"/>
            <p:cNvSpPr/>
            <p:nvPr/>
          </p:nvSpPr>
          <p:spPr>
            <a:xfrm>
              <a:off x="1083125" y="2460449"/>
              <a:ext cx="1834800" cy="143400"/>
            </a:xfrm>
            <a:prstGeom prst="parallelogram">
              <a:avLst>
                <a:gd name="adj" fmla="val 96952"/>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8"/>
          <p:cNvGrpSpPr/>
          <p:nvPr/>
        </p:nvGrpSpPr>
        <p:grpSpPr>
          <a:xfrm>
            <a:off x="4599174" y="1874425"/>
            <a:ext cx="1962059" cy="2031267"/>
            <a:chOff x="4599174" y="1874425"/>
            <a:chExt cx="1962059" cy="2031267"/>
          </a:xfrm>
        </p:grpSpPr>
        <p:grpSp>
          <p:nvGrpSpPr>
            <p:cNvPr id="197" name="Google Shape;197;p18"/>
            <p:cNvGrpSpPr/>
            <p:nvPr/>
          </p:nvGrpSpPr>
          <p:grpSpPr>
            <a:xfrm>
              <a:off x="4741043" y="2372925"/>
              <a:ext cx="1761498" cy="1532767"/>
              <a:chOff x="1215700" y="2695016"/>
              <a:chExt cx="1647337" cy="1194209"/>
            </a:xfrm>
          </p:grpSpPr>
          <p:sp>
            <p:nvSpPr>
              <p:cNvPr id="198" name="Google Shape;198;p18"/>
              <p:cNvSpPr txBox="1"/>
              <p:nvPr/>
            </p:nvSpPr>
            <p:spPr>
              <a:xfrm>
                <a:off x="1235837" y="2695016"/>
                <a:ext cx="16272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b="1">
                    <a:solidFill>
                      <a:srgbClr val="FFD966"/>
                    </a:solidFill>
                    <a:latin typeface="Roboto"/>
                    <a:ea typeface="Roboto"/>
                    <a:cs typeface="Roboto"/>
                    <a:sym typeface="Roboto"/>
                  </a:rPr>
                  <a:t>Data Visualization</a:t>
                </a:r>
                <a:endParaRPr b="1">
                  <a:solidFill>
                    <a:srgbClr val="FFD966"/>
                  </a:solidFill>
                  <a:latin typeface="Roboto"/>
                  <a:ea typeface="Roboto"/>
                  <a:cs typeface="Roboto"/>
                  <a:sym typeface="Roboto"/>
                </a:endParaRPr>
              </a:p>
            </p:txBody>
          </p:sp>
          <p:sp>
            <p:nvSpPr>
              <p:cNvPr id="199" name="Google Shape;199;p1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FFD966"/>
                    </a:solidFill>
                    <a:latin typeface="Roboto"/>
                    <a:ea typeface="Roboto"/>
                    <a:cs typeface="Roboto"/>
                    <a:sym typeface="Roboto"/>
                  </a:rPr>
                  <a:t>Seaborn</a:t>
                </a:r>
                <a:endParaRPr sz="1100">
                  <a:solidFill>
                    <a:srgbClr val="FFD966"/>
                  </a:solidFill>
                  <a:latin typeface="Roboto"/>
                  <a:ea typeface="Roboto"/>
                  <a:cs typeface="Roboto"/>
                  <a:sym typeface="Roboto"/>
                </a:endParaRPr>
              </a:p>
              <a:p>
                <a:pPr marL="0" lvl="0" indent="0" algn="l" rtl="0">
                  <a:lnSpc>
                    <a:spcPct val="115000"/>
                  </a:lnSpc>
                  <a:spcBef>
                    <a:spcPts val="0"/>
                  </a:spcBef>
                  <a:spcAft>
                    <a:spcPts val="0"/>
                  </a:spcAft>
                  <a:buNone/>
                </a:pPr>
                <a:r>
                  <a:rPr lang="en" sz="1100">
                    <a:solidFill>
                      <a:srgbClr val="FFD966"/>
                    </a:solidFill>
                    <a:latin typeface="Roboto"/>
                    <a:ea typeface="Roboto"/>
                    <a:cs typeface="Roboto"/>
                    <a:sym typeface="Roboto"/>
                  </a:rPr>
                  <a:t>Gapminder</a:t>
                </a:r>
                <a:endParaRPr sz="1100">
                  <a:solidFill>
                    <a:srgbClr val="FFD966"/>
                  </a:solidFill>
                  <a:latin typeface="Roboto"/>
                  <a:ea typeface="Roboto"/>
                  <a:cs typeface="Roboto"/>
                  <a:sym typeface="Roboto"/>
                </a:endParaRPr>
              </a:p>
              <a:p>
                <a:pPr marL="0" lvl="0" indent="0" algn="l" rtl="0">
                  <a:lnSpc>
                    <a:spcPct val="115000"/>
                  </a:lnSpc>
                  <a:spcBef>
                    <a:spcPts val="0"/>
                  </a:spcBef>
                  <a:spcAft>
                    <a:spcPts val="0"/>
                  </a:spcAft>
                  <a:buNone/>
                </a:pPr>
                <a:r>
                  <a:rPr lang="en" sz="1100">
                    <a:solidFill>
                      <a:srgbClr val="FFD966"/>
                    </a:solidFill>
                    <a:latin typeface="Roboto"/>
                    <a:ea typeface="Roboto"/>
                    <a:cs typeface="Roboto"/>
                    <a:sym typeface="Roboto"/>
                  </a:rPr>
                  <a:t>Matplotlib</a:t>
                </a:r>
                <a:endParaRPr sz="1100">
                  <a:solidFill>
                    <a:srgbClr val="FFD966"/>
                  </a:solidFill>
                  <a:latin typeface="Roboto"/>
                  <a:ea typeface="Roboto"/>
                  <a:cs typeface="Roboto"/>
                  <a:sym typeface="Roboto"/>
                </a:endParaRPr>
              </a:p>
              <a:p>
                <a:pPr marL="0" lvl="0" indent="0" algn="l" rtl="0">
                  <a:lnSpc>
                    <a:spcPct val="115000"/>
                  </a:lnSpc>
                  <a:spcBef>
                    <a:spcPts val="0"/>
                  </a:spcBef>
                  <a:spcAft>
                    <a:spcPts val="0"/>
                  </a:spcAft>
                  <a:buNone/>
                </a:pPr>
                <a:r>
                  <a:rPr lang="en" sz="1100">
                    <a:solidFill>
                      <a:srgbClr val="FFD966"/>
                    </a:solidFill>
                    <a:latin typeface="Roboto"/>
                    <a:ea typeface="Roboto"/>
                    <a:cs typeface="Roboto"/>
                    <a:sym typeface="Roboto"/>
                  </a:rPr>
                  <a:t>Gmaps</a:t>
                </a:r>
                <a:endParaRPr sz="1100">
                  <a:solidFill>
                    <a:srgbClr val="FFD966"/>
                  </a:solidFill>
                  <a:latin typeface="Roboto"/>
                  <a:ea typeface="Roboto"/>
                  <a:cs typeface="Roboto"/>
                  <a:sym typeface="Roboto"/>
                </a:endParaRPr>
              </a:p>
              <a:p>
                <a:pPr marL="0" lvl="0" indent="0" algn="l" rtl="0">
                  <a:lnSpc>
                    <a:spcPct val="115000"/>
                  </a:lnSpc>
                  <a:spcBef>
                    <a:spcPts val="0"/>
                  </a:spcBef>
                  <a:spcAft>
                    <a:spcPts val="0"/>
                  </a:spcAft>
                  <a:buNone/>
                </a:pPr>
                <a:endParaRPr sz="1100">
                  <a:solidFill>
                    <a:srgbClr val="FFD966"/>
                  </a:solidFill>
                  <a:latin typeface="Roboto"/>
                  <a:ea typeface="Roboto"/>
                  <a:cs typeface="Roboto"/>
                  <a:sym typeface="Roboto"/>
                </a:endParaRPr>
              </a:p>
              <a:p>
                <a:pPr marL="0" lvl="0" indent="0" algn="l" rtl="0">
                  <a:lnSpc>
                    <a:spcPct val="115000"/>
                  </a:lnSpc>
                  <a:spcBef>
                    <a:spcPts val="0"/>
                  </a:spcBef>
                  <a:spcAft>
                    <a:spcPts val="1600"/>
                  </a:spcAft>
                  <a:buNone/>
                </a:pPr>
                <a:endParaRPr sz="1100">
                  <a:solidFill>
                    <a:srgbClr val="FFD966"/>
                  </a:solidFill>
                  <a:latin typeface="Roboto"/>
                  <a:ea typeface="Roboto"/>
                  <a:cs typeface="Roboto"/>
                  <a:sym typeface="Roboto"/>
                </a:endParaRPr>
              </a:p>
            </p:txBody>
          </p:sp>
        </p:grpSp>
        <p:grpSp>
          <p:nvGrpSpPr>
            <p:cNvPr id="200" name="Google Shape;200;p18"/>
            <p:cNvGrpSpPr/>
            <p:nvPr/>
          </p:nvGrpSpPr>
          <p:grpSpPr>
            <a:xfrm>
              <a:off x="4599174" y="1874425"/>
              <a:ext cx="1962059" cy="381487"/>
              <a:chOff x="1083025" y="2306625"/>
              <a:chExt cx="1834900" cy="297224"/>
            </a:xfrm>
          </p:grpSpPr>
          <p:sp>
            <p:nvSpPr>
              <p:cNvPr id="201" name="Google Shape;201;p18"/>
              <p:cNvSpPr/>
              <p:nvPr/>
            </p:nvSpPr>
            <p:spPr>
              <a:xfrm flipH="1">
                <a:off x="1083025" y="2306625"/>
                <a:ext cx="1834800" cy="143400"/>
              </a:xfrm>
              <a:prstGeom prst="parallelogram">
                <a:avLst>
                  <a:gd name="adj" fmla="val 96952"/>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2" name="Google Shape;202;p18"/>
              <p:cNvSpPr/>
              <p:nvPr/>
            </p:nvSpPr>
            <p:spPr>
              <a:xfrm>
                <a:off x="1083125" y="2460449"/>
                <a:ext cx="1834800" cy="143400"/>
              </a:xfrm>
              <a:prstGeom prst="parallelogram">
                <a:avLst>
                  <a:gd name="adj" fmla="val 96952"/>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6"/>
                                        </p:tgtEl>
                                        <p:attrNameLst>
                                          <p:attrName>style.visibility</p:attrName>
                                        </p:attrNameLst>
                                      </p:cBhvr>
                                      <p:to>
                                        <p:strVal val="visible"/>
                                      </p:to>
                                    </p:set>
                                    <p:animEffect transition="in" filter="fade">
                                      <p:cBhvr>
                                        <p:cTn id="17" dur="1000"/>
                                        <p:tgtEl>
                                          <p:spTgt spid="1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10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6"/>
        <p:cNvGrpSpPr/>
        <p:nvPr/>
      </p:nvGrpSpPr>
      <p:grpSpPr>
        <a:xfrm>
          <a:off x="0" y="0"/>
          <a:ext cx="0" cy="0"/>
          <a:chOff x="0" y="0"/>
          <a:chExt cx="0" cy="0"/>
        </a:xfrm>
      </p:grpSpPr>
      <p:sp>
        <p:nvSpPr>
          <p:cNvPr id="207" name="Google Shape;207;p19"/>
          <p:cNvSpPr txBox="1">
            <a:spLocks noGrp="1"/>
          </p:cNvSpPr>
          <p:nvPr>
            <p:ph type="title"/>
          </p:nvPr>
        </p:nvSpPr>
        <p:spPr>
          <a:xfrm>
            <a:off x="1240900" y="89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 (Phoenix and Miami)</a:t>
            </a:r>
            <a:endParaRPr/>
          </a:p>
        </p:txBody>
      </p:sp>
      <p:sp>
        <p:nvSpPr>
          <p:cNvPr id="208" name="Google Shape;208;p19"/>
          <p:cNvSpPr txBox="1">
            <a:spLocks noGrp="1"/>
          </p:cNvSpPr>
          <p:nvPr>
            <p:ph type="body" idx="1"/>
          </p:nvPr>
        </p:nvSpPr>
        <p:spPr>
          <a:xfrm>
            <a:off x="957925" y="959100"/>
            <a:ext cx="7038900" cy="8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Seeborn Heatmap + Matplotlib Scatter + Regression - PHX</a:t>
            </a:r>
            <a:endParaRPr/>
          </a:p>
          <a:p>
            <a:pPr marL="0" lvl="0" indent="0" algn="l" rtl="0">
              <a:spcBef>
                <a:spcPts val="1600"/>
              </a:spcBef>
              <a:spcAft>
                <a:spcPts val="1600"/>
              </a:spcAft>
              <a:buNone/>
            </a:pPr>
            <a:r>
              <a:rPr lang="en"/>
              <a:t>Seeborn Heatmap + Matplotlib Scatter + Regression - MIA also SFO, SLC</a:t>
            </a:r>
            <a:endParaRPr/>
          </a:p>
        </p:txBody>
      </p:sp>
      <p:sp>
        <p:nvSpPr>
          <p:cNvPr id="209" name="Google Shape;20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10" name="Google Shape;210;p19"/>
          <p:cNvSpPr/>
          <p:nvPr/>
        </p:nvSpPr>
        <p:spPr>
          <a:xfrm>
            <a:off x="0" y="0"/>
            <a:ext cx="4809000" cy="5028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19"/>
          <p:cNvPicPr preferRelativeResize="0"/>
          <p:nvPr/>
        </p:nvPicPr>
        <p:blipFill>
          <a:blip r:embed="rId3">
            <a:alphaModFix/>
          </a:blip>
          <a:stretch>
            <a:fillRect/>
          </a:stretch>
        </p:blipFill>
        <p:spPr>
          <a:xfrm>
            <a:off x="897625" y="256113"/>
            <a:ext cx="3800579" cy="2743200"/>
          </a:xfrm>
          <a:prstGeom prst="rect">
            <a:avLst/>
          </a:prstGeom>
          <a:noFill/>
          <a:ln>
            <a:noFill/>
          </a:ln>
        </p:spPr>
      </p:pic>
      <p:grpSp>
        <p:nvGrpSpPr>
          <p:cNvPr id="212" name="Google Shape;212;p19"/>
          <p:cNvGrpSpPr/>
          <p:nvPr/>
        </p:nvGrpSpPr>
        <p:grpSpPr>
          <a:xfrm>
            <a:off x="816796" y="2857512"/>
            <a:ext cx="3255527" cy="2285975"/>
            <a:chOff x="320663" y="89513"/>
            <a:chExt cx="3771900" cy="2647950"/>
          </a:xfrm>
        </p:grpSpPr>
        <p:pic>
          <p:nvPicPr>
            <p:cNvPr id="213" name="Google Shape;213;p19"/>
            <p:cNvPicPr preferRelativeResize="0"/>
            <p:nvPr/>
          </p:nvPicPr>
          <p:blipFill>
            <a:blip r:embed="rId4">
              <a:alphaModFix/>
            </a:blip>
            <a:stretch>
              <a:fillRect/>
            </a:stretch>
          </p:blipFill>
          <p:spPr>
            <a:xfrm>
              <a:off x="320663" y="89513"/>
              <a:ext cx="3771900" cy="2647950"/>
            </a:xfrm>
            <a:prstGeom prst="rect">
              <a:avLst/>
            </a:prstGeom>
            <a:noFill/>
            <a:ln>
              <a:noFill/>
            </a:ln>
          </p:spPr>
        </p:pic>
        <p:sp>
          <p:nvSpPr>
            <p:cNvPr id="214" name="Google Shape;214;p19"/>
            <p:cNvSpPr txBox="1"/>
            <p:nvPr/>
          </p:nvSpPr>
          <p:spPr>
            <a:xfrm>
              <a:off x="859183" y="333922"/>
              <a:ext cx="14574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r-squared = 0.88</a:t>
              </a:r>
              <a:endParaRPr sz="1000">
                <a:latin typeface="Lato"/>
                <a:ea typeface="Lato"/>
                <a:cs typeface="Lato"/>
                <a:sym typeface="Lato"/>
              </a:endParaRPr>
            </a:p>
            <a:p>
              <a:pPr marL="0" lvl="0" indent="0" algn="l" rtl="0">
                <a:spcBef>
                  <a:spcPts val="0"/>
                </a:spcBef>
                <a:spcAft>
                  <a:spcPts val="0"/>
                </a:spcAft>
                <a:buNone/>
              </a:pPr>
              <a:endParaRPr sz="1050">
                <a:highlight>
                  <a:srgbClr val="FFFFFF"/>
                </a:highlight>
                <a:latin typeface="Courier New"/>
                <a:ea typeface="Courier New"/>
                <a:cs typeface="Courier New"/>
                <a:sym typeface="Courier New"/>
              </a:endParaRPr>
            </a:p>
            <a:p>
              <a:pPr marL="0" lvl="0" indent="0" algn="l" rtl="0">
                <a:spcBef>
                  <a:spcPts val="0"/>
                </a:spcBef>
                <a:spcAft>
                  <a:spcPts val="0"/>
                </a:spcAft>
                <a:buNone/>
              </a:pPr>
              <a:endParaRPr>
                <a:latin typeface="Lato"/>
                <a:ea typeface="Lato"/>
                <a:cs typeface="Lato"/>
                <a:sym typeface="Lato"/>
              </a:endParaRPr>
            </a:p>
          </p:txBody>
        </p:sp>
      </p:grpSp>
      <p:pic>
        <p:nvPicPr>
          <p:cNvPr id="215" name="Google Shape;215;p19"/>
          <p:cNvPicPr preferRelativeResize="0"/>
          <p:nvPr/>
        </p:nvPicPr>
        <p:blipFill>
          <a:blip r:embed="rId5">
            <a:alphaModFix/>
          </a:blip>
          <a:stretch>
            <a:fillRect/>
          </a:stretch>
        </p:blipFill>
        <p:spPr>
          <a:xfrm>
            <a:off x="5638225" y="256125"/>
            <a:ext cx="3781697" cy="2743200"/>
          </a:xfrm>
          <a:prstGeom prst="rect">
            <a:avLst/>
          </a:prstGeom>
          <a:noFill/>
          <a:ln>
            <a:noFill/>
          </a:ln>
        </p:spPr>
      </p:pic>
      <p:grpSp>
        <p:nvGrpSpPr>
          <p:cNvPr id="216" name="Google Shape;216;p19"/>
          <p:cNvGrpSpPr/>
          <p:nvPr/>
        </p:nvGrpSpPr>
        <p:grpSpPr>
          <a:xfrm>
            <a:off x="5580713" y="2857488"/>
            <a:ext cx="3326130" cy="2286000"/>
            <a:chOff x="5235738" y="334625"/>
            <a:chExt cx="3326130" cy="2286000"/>
          </a:xfrm>
        </p:grpSpPr>
        <p:pic>
          <p:nvPicPr>
            <p:cNvPr id="217" name="Google Shape;217;p19"/>
            <p:cNvPicPr preferRelativeResize="0"/>
            <p:nvPr/>
          </p:nvPicPr>
          <p:blipFill>
            <a:blip r:embed="rId6">
              <a:alphaModFix/>
            </a:blip>
            <a:stretch>
              <a:fillRect/>
            </a:stretch>
          </p:blipFill>
          <p:spPr>
            <a:xfrm>
              <a:off x="5235738" y="334625"/>
              <a:ext cx="3326130" cy="2286000"/>
            </a:xfrm>
            <a:prstGeom prst="rect">
              <a:avLst/>
            </a:prstGeom>
            <a:noFill/>
            <a:ln>
              <a:noFill/>
            </a:ln>
          </p:spPr>
        </p:pic>
        <p:sp>
          <p:nvSpPr>
            <p:cNvPr id="218" name="Google Shape;218;p19"/>
            <p:cNvSpPr txBox="1"/>
            <p:nvPr/>
          </p:nvSpPr>
          <p:spPr>
            <a:xfrm>
              <a:off x="5730025" y="543700"/>
              <a:ext cx="14574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r-squared = 0.67</a:t>
              </a:r>
              <a:endParaRPr sz="1000">
                <a:latin typeface="Lato"/>
                <a:ea typeface="Lato"/>
                <a:cs typeface="Lato"/>
                <a:sym typeface="Lato"/>
              </a:endParaRPr>
            </a:p>
            <a:p>
              <a:pPr marL="0" lvl="0" indent="0" algn="l" rtl="0">
                <a:spcBef>
                  <a:spcPts val="0"/>
                </a:spcBef>
                <a:spcAft>
                  <a:spcPts val="0"/>
                </a:spcAft>
                <a:buNone/>
              </a:pPr>
              <a:endParaRPr sz="1050">
                <a:highlight>
                  <a:srgbClr val="FFFFFF"/>
                </a:highlight>
                <a:latin typeface="Courier New"/>
                <a:ea typeface="Courier New"/>
                <a:cs typeface="Courier New"/>
                <a:sym typeface="Courier New"/>
              </a:endParaRPr>
            </a:p>
            <a:p>
              <a:pPr marL="0" lvl="0" indent="0" algn="l" rtl="0">
                <a:spcBef>
                  <a:spcPts val="0"/>
                </a:spcBef>
                <a:spcAft>
                  <a:spcPts val="0"/>
                </a:spcAft>
                <a:buNone/>
              </a:pPr>
              <a:endParaRPr>
                <a:latin typeface="Lato"/>
                <a:ea typeface="Lato"/>
                <a:cs typeface="Lato"/>
                <a:sym typeface="Lato"/>
              </a:endParaRPr>
            </a:p>
          </p:txBody>
        </p:sp>
      </p:grpSp>
      <p:sp>
        <p:nvSpPr>
          <p:cNvPr id="219" name="Google Shape;219;p19"/>
          <p:cNvSpPr txBox="1">
            <a:spLocks noGrp="1"/>
          </p:cNvSpPr>
          <p:nvPr>
            <p:ph type="title"/>
          </p:nvPr>
        </p:nvSpPr>
        <p:spPr>
          <a:xfrm>
            <a:off x="0" y="0"/>
            <a:ext cx="7038900" cy="4419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Visualizing Weather Trends</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3"/>
        <p:cNvGrpSpPr/>
        <p:nvPr/>
      </p:nvGrpSpPr>
      <p:grpSpPr>
        <a:xfrm>
          <a:off x="0" y="0"/>
          <a:ext cx="0" cy="0"/>
          <a:chOff x="0" y="0"/>
          <a:chExt cx="0" cy="0"/>
        </a:xfrm>
      </p:grpSpPr>
      <p:sp>
        <p:nvSpPr>
          <p:cNvPr id="224" name="Google Shape;22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Vis-II</a:t>
            </a:r>
            <a:endParaRPr/>
          </a:p>
        </p:txBody>
      </p:sp>
      <p:sp>
        <p:nvSpPr>
          <p:cNvPr id="225" name="Google Shape;225;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Seeborn Heatmap + Matplotlib Scatter + Regression - COL</a:t>
            </a:r>
            <a:endParaRPr/>
          </a:p>
          <a:p>
            <a:pPr marL="0" lvl="0" indent="0" algn="l" rtl="0">
              <a:spcBef>
                <a:spcPts val="1600"/>
              </a:spcBef>
              <a:spcAft>
                <a:spcPts val="1600"/>
              </a:spcAft>
              <a:buNone/>
            </a:pPr>
            <a:r>
              <a:rPr lang="en"/>
              <a:t>Seeborn Heatmap + Matplotlib Scatter + Regression - BOI</a:t>
            </a:r>
            <a:endParaRPr/>
          </a:p>
        </p:txBody>
      </p:sp>
      <p:sp>
        <p:nvSpPr>
          <p:cNvPr id="226" name="Google Shape;22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227" name="Google Shape;227;p20"/>
          <p:cNvPicPr preferRelativeResize="0"/>
          <p:nvPr/>
        </p:nvPicPr>
        <p:blipFill>
          <a:blip r:embed="rId3">
            <a:alphaModFix/>
          </a:blip>
          <a:stretch>
            <a:fillRect/>
          </a:stretch>
        </p:blipFill>
        <p:spPr>
          <a:xfrm>
            <a:off x="4937900" y="261325"/>
            <a:ext cx="3993635" cy="2743200"/>
          </a:xfrm>
          <a:prstGeom prst="rect">
            <a:avLst/>
          </a:prstGeom>
          <a:noFill/>
          <a:ln>
            <a:noFill/>
          </a:ln>
        </p:spPr>
      </p:pic>
      <p:sp>
        <p:nvSpPr>
          <p:cNvPr id="228" name="Google Shape;228;p20"/>
          <p:cNvSpPr/>
          <p:nvPr/>
        </p:nvSpPr>
        <p:spPr>
          <a:xfrm>
            <a:off x="0" y="0"/>
            <a:ext cx="4809000" cy="5028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0"/>
          <p:cNvPicPr preferRelativeResize="0"/>
          <p:nvPr/>
        </p:nvPicPr>
        <p:blipFill>
          <a:blip r:embed="rId4">
            <a:alphaModFix/>
          </a:blip>
          <a:stretch>
            <a:fillRect/>
          </a:stretch>
        </p:blipFill>
        <p:spPr>
          <a:xfrm>
            <a:off x="607450" y="261325"/>
            <a:ext cx="3964554" cy="2743200"/>
          </a:xfrm>
          <a:prstGeom prst="rect">
            <a:avLst/>
          </a:prstGeom>
          <a:noFill/>
          <a:ln>
            <a:noFill/>
          </a:ln>
        </p:spPr>
      </p:pic>
      <p:grpSp>
        <p:nvGrpSpPr>
          <p:cNvPr id="230" name="Google Shape;230;p20"/>
          <p:cNvGrpSpPr/>
          <p:nvPr/>
        </p:nvGrpSpPr>
        <p:grpSpPr>
          <a:xfrm>
            <a:off x="688547" y="2857524"/>
            <a:ext cx="3255527" cy="2285975"/>
            <a:chOff x="210800" y="80400"/>
            <a:chExt cx="3771900" cy="2647950"/>
          </a:xfrm>
        </p:grpSpPr>
        <p:pic>
          <p:nvPicPr>
            <p:cNvPr id="231" name="Google Shape;231;p20"/>
            <p:cNvPicPr preferRelativeResize="0"/>
            <p:nvPr/>
          </p:nvPicPr>
          <p:blipFill>
            <a:blip r:embed="rId5">
              <a:alphaModFix/>
            </a:blip>
            <a:stretch>
              <a:fillRect/>
            </a:stretch>
          </p:blipFill>
          <p:spPr>
            <a:xfrm>
              <a:off x="210800" y="80400"/>
              <a:ext cx="3771900" cy="2647950"/>
            </a:xfrm>
            <a:prstGeom prst="rect">
              <a:avLst/>
            </a:prstGeom>
            <a:noFill/>
            <a:ln>
              <a:noFill/>
            </a:ln>
          </p:spPr>
        </p:pic>
        <p:sp>
          <p:nvSpPr>
            <p:cNvPr id="232" name="Google Shape;232;p20"/>
            <p:cNvSpPr txBox="1"/>
            <p:nvPr/>
          </p:nvSpPr>
          <p:spPr>
            <a:xfrm>
              <a:off x="748321" y="345302"/>
              <a:ext cx="14574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r-squared = 0.57</a:t>
              </a:r>
              <a:endParaRPr sz="1000">
                <a:latin typeface="Lato"/>
                <a:ea typeface="Lato"/>
                <a:cs typeface="Lato"/>
                <a:sym typeface="Lato"/>
              </a:endParaRPr>
            </a:p>
            <a:p>
              <a:pPr marL="0" lvl="0" indent="0" algn="l" rtl="0">
                <a:spcBef>
                  <a:spcPts val="0"/>
                </a:spcBef>
                <a:spcAft>
                  <a:spcPts val="0"/>
                </a:spcAft>
                <a:buNone/>
              </a:pPr>
              <a:endParaRPr sz="1050">
                <a:highlight>
                  <a:srgbClr val="FFFFFF"/>
                </a:highlight>
                <a:latin typeface="Courier New"/>
                <a:ea typeface="Courier New"/>
                <a:cs typeface="Courier New"/>
                <a:sym typeface="Courier New"/>
              </a:endParaRPr>
            </a:p>
            <a:p>
              <a:pPr marL="0" lvl="0" indent="0" algn="l" rtl="0">
                <a:spcBef>
                  <a:spcPts val="0"/>
                </a:spcBef>
                <a:spcAft>
                  <a:spcPts val="0"/>
                </a:spcAft>
                <a:buNone/>
              </a:pPr>
              <a:endParaRPr>
                <a:latin typeface="Lato"/>
                <a:ea typeface="Lato"/>
                <a:cs typeface="Lato"/>
                <a:sym typeface="Lato"/>
              </a:endParaRPr>
            </a:p>
          </p:txBody>
        </p:sp>
      </p:grpSp>
      <p:sp>
        <p:nvSpPr>
          <p:cNvPr id="233" name="Google Shape;233;p20"/>
          <p:cNvSpPr txBox="1">
            <a:spLocks noGrp="1"/>
          </p:cNvSpPr>
          <p:nvPr>
            <p:ph type="title"/>
          </p:nvPr>
        </p:nvSpPr>
        <p:spPr>
          <a:xfrm>
            <a:off x="0" y="0"/>
            <a:ext cx="7038900" cy="4419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Visualizing Weather Trends</a:t>
            </a:r>
            <a:endParaRPr>
              <a:solidFill>
                <a:srgbClr val="000000"/>
              </a:solidFill>
            </a:endParaRPr>
          </a:p>
        </p:txBody>
      </p:sp>
      <p:pic>
        <p:nvPicPr>
          <p:cNvPr id="234" name="Google Shape;234;p20"/>
          <p:cNvPicPr preferRelativeResize="0"/>
          <p:nvPr/>
        </p:nvPicPr>
        <p:blipFill>
          <a:blip r:embed="rId6">
            <a:alphaModFix/>
          </a:blip>
          <a:stretch>
            <a:fillRect/>
          </a:stretch>
        </p:blipFill>
        <p:spPr>
          <a:xfrm>
            <a:off x="5089500" y="2857512"/>
            <a:ext cx="3326130" cy="2286000"/>
          </a:xfrm>
          <a:prstGeom prst="rect">
            <a:avLst/>
          </a:prstGeom>
          <a:noFill/>
          <a:ln>
            <a:noFill/>
          </a:ln>
        </p:spPr>
      </p:pic>
      <p:sp>
        <p:nvSpPr>
          <p:cNvPr id="235" name="Google Shape;235;p20"/>
          <p:cNvSpPr txBox="1"/>
          <p:nvPr/>
        </p:nvSpPr>
        <p:spPr>
          <a:xfrm>
            <a:off x="5550969" y="3146318"/>
            <a:ext cx="1191900" cy="2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r-squared = 0.46</a:t>
            </a:r>
            <a:endParaRPr sz="1000">
              <a:latin typeface="Lato"/>
              <a:ea typeface="Lato"/>
              <a:cs typeface="Lato"/>
              <a:sym typeface="Lato"/>
            </a:endParaRPr>
          </a:p>
          <a:p>
            <a:pPr marL="0" lvl="0" indent="0" algn="l" rtl="0">
              <a:spcBef>
                <a:spcPts val="0"/>
              </a:spcBef>
              <a:spcAft>
                <a:spcPts val="0"/>
              </a:spcAft>
              <a:buNone/>
            </a:pPr>
            <a:endParaRPr sz="1050">
              <a:highlight>
                <a:srgbClr val="FFFFFF"/>
              </a:highlight>
              <a:latin typeface="Courier New"/>
              <a:ea typeface="Courier New"/>
              <a:cs typeface="Courier New"/>
              <a:sym typeface="Courier New"/>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Vis-III</a:t>
            </a:r>
            <a:endParaRPr/>
          </a:p>
        </p:txBody>
      </p:sp>
      <p:sp>
        <p:nvSpPr>
          <p:cNvPr id="241" name="Google Shape;241;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Seeborn Heatmap + Matplotlib Scatter + Regression - SDG </a:t>
            </a:r>
            <a:endParaRPr/>
          </a:p>
          <a:p>
            <a:pPr marL="0" lvl="0" indent="0" algn="l" rtl="0">
              <a:spcBef>
                <a:spcPts val="1600"/>
              </a:spcBef>
              <a:spcAft>
                <a:spcPts val="1600"/>
              </a:spcAft>
              <a:buNone/>
            </a:pPr>
            <a:r>
              <a:rPr lang="en"/>
              <a:t>Seeborn Heatmap + Matplotlib Scatter + Regression - BOS</a:t>
            </a:r>
            <a:endParaRPr/>
          </a:p>
        </p:txBody>
      </p:sp>
      <p:sp>
        <p:nvSpPr>
          <p:cNvPr id="242" name="Google Shape;24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43" name="Google Shape;243;p21"/>
          <p:cNvSpPr/>
          <p:nvPr/>
        </p:nvSpPr>
        <p:spPr>
          <a:xfrm>
            <a:off x="0" y="0"/>
            <a:ext cx="4809000" cy="5028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21"/>
          <p:cNvPicPr preferRelativeResize="0"/>
          <p:nvPr/>
        </p:nvPicPr>
        <p:blipFill rotWithShape="1">
          <a:blip r:embed="rId3">
            <a:alphaModFix/>
          </a:blip>
          <a:srcRect r="10706"/>
          <a:stretch/>
        </p:blipFill>
        <p:spPr>
          <a:xfrm>
            <a:off x="798675" y="282275"/>
            <a:ext cx="3469351" cy="2743200"/>
          </a:xfrm>
          <a:prstGeom prst="rect">
            <a:avLst/>
          </a:prstGeom>
          <a:noFill/>
          <a:ln>
            <a:noFill/>
          </a:ln>
        </p:spPr>
      </p:pic>
      <p:pic>
        <p:nvPicPr>
          <p:cNvPr id="245" name="Google Shape;245;p21"/>
          <p:cNvPicPr preferRelativeResize="0"/>
          <p:nvPr/>
        </p:nvPicPr>
        <p:blipFill rotWithShape="1">
          <a:blip r:embed="rId4">
            <a:alphaModFix/>
          </a:blip>
          <a:srcRect r="12141"/>
          <a:stretch/>
        </p:blipFill>
        <p:spPr>
          <a:xfrm>
            <a:off x="5003375" y="282275"/>
            <a:ext cx="3519025" cy="2743200"/>
          </a:xfrm>
          <a:prstGeom prst="rect">
            <a:avLst/>
          </a:prstGeom>
          <a:noFill/>
          <a:ln>
            <a:noFill/>
          </a:ln>
        </p:spPr>
      </p:pic>
      <p:grpSp>
        <p:nvGrpSpPr>
          <p:cNvPr id="246" name="Google Shape;246;p21"/>
          <p:cNvGrpSpPr/>
          <p:nvPr/>
        </p:nvGrpSpPr>
        <p:grpSpPr>
          <a:xfrm>
            <a:off x="5099867" y="2857474"/>
            <a:ext cx="3326044" cy="2285975"/>
            <a:chOff x="4652552" y="301285"/>
            <a:chExt cx="3857625" cy="2647950"/>
          </a:xfrm>
        </p:grpSpPr>
        <p:pic>
          <p:nvPicPr>
            <p:cNvPr id="247" name="Google Shape;247;p21"/>
            <p:cNvPicPr preferRelativeResize="0"/>
            <p:nvPr/>
          </p:nvPicPr>
          <p:blipFill>
            <a:blip r:embed="rId5">
              <a:alphaModFix/>
            </a:blip>
            <a:stretch>
              <a:fillRect/>
            </a:stretch>
          </p:blipFill>
          <p:spPr>
            <a:xfrm>
              <a:off x="4652552" y="301285"/>
              <a:ext cx="3857625" cy="2647950"/>
            </a:xfrm>
            <a:prstGeom prst="rect">
              <a:avLst/>
            </a:prstGeom>
            <a:noFill/>
            <a:ln>
              <a:noFill/>
            </a:ln>
          </p:spPr>
        </p:pic>
        <p:sp>
          <p:nvSpPr>
            <p:cNvPr id="248" name="Google Shape;248;p21"/>
            <p:cNvSpPr txBox="1"/>
            <p:nvPr/>
          </p:nvSpPr>
          <p:spPr>
            <a:xfrm>
              <a:off x="5572425" y="484575"/>
              <a:ext cx="14574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r-squared = 0.31</a:t>
              </a:r>
              <a:endParaRPr sz="1000">
                <a:latin typeface="Lato"/>
                <a:ea typeface="Lato"/>
                <a:cs typeface="Lato"/>
                <a:sym typeface="Lato"/>
              </a:endParaRPr>
            </a:p>
            <a:p>
              <a:pPr marL="0" lvl="0" indent="0" algn="l" rtl="0">
                <a:spcBef>
                  <a:spcPts val="0"/>
                </a:spcBef>
                <a:spcAft>
                  <a:spcPts val="0"/>
                </a:spcAft>
                <a:buNone/>
              </a:pPr>
              <a:endParaRPr sz="1050">
                <a:highlight>
                  <a:srgbClr val="FFFFFF"/>
                </a:highlight>
                <a:latin typeface="Courier New"/>
                <a:ea typeface="Courier New"/>
                <a:cs typeface="Courier New"/>
                <a:sym typeface="Courier New"/>
              </a:endParaRPr>
            </a:p>
            <a:p>
              <a:pPr marL="0" lvl="0" indent="0" algn="l" rtl="0">
                <a:spcBef>
                  <a:spcPts val="0"/>
                </a:spcBef>
                <a:spcAft>
                  <a:spcPts val="0"/>
                </a:spcAft>
                <a:buNone/>
              </a:pPr>
              <a:endParaRPr>
                <a:latin typeface="Lato"/>
                <a:ea typeface="Lato"/>
                <a:cs typeface="Lato"/>
                <a:sym typeface="Lato"/>
              </a:endParaRPr>
            </a:p>
          </p:txBody>
        </p:sp>
      </p:grpSp>
      <p:sp>
        <p:nvSpPr>
          <p:cNvPr id="249" name="Google Shape;249;p21"/>
          <p:cNvSpPr txBox="1">
            <a:spLocks noGrp="1"/>
          </p:cNvSpPr>
          <p:nvPr>
            <p:ph type="title"/>
          </p:nvPr>
        </p:nvSpPr>
        <p:spPr>
          <a:xfrm>
            <a:off x="0" y="0"/>
            <a:ext cx="7038900" cy="4419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Visualizing Weather Trends</a:t>
            </a:r>
            <a:endParaRPr>
              <a:solidFill>
                <a:srgbClr val="000000"/>
              </a:solidFill>
            </a:endParaRPr>
          </a:p>
        </p:txBody>
      </p:sp>
      <p:pic>
        <p:nvPicPr>
          <p:cNvPr id="250" name="Google Shape;250;p21"/>
          <p:cNvPicPr preferRelativeResize="0"/>
          <p:nvPr/>
        </p:nvPicPr>
        <p:blipFill>
          <a:blip r:embed="rId6">
            <a:alphaModFix/>
          </a:blip>
          <a:stretch>
            <a:fillRect/>
          </a:stretch>
        </p:blipFill>
        <p:spPr>
          <a:xfrm>
            <a:off x="850938" y="2857463"/>
            <a:ext cx="3270738" cy="2286000"/>
          </a:xfrm>
          <a:prstGeom prst="rect">
            <a:avLst/>
          </a:prstGeom>
          <a:noFill/>
          <a:ln w="9525" cap="flat" cmpd="sng">
            <a:solidFill>
              <a:schemeClr val="lt1"/>
            </a:solidFill>
            <a:prstDash val="solid"/>
            <a:round/>
            <a:headEnd type="none" w="sm" len="sm"/>
            <a:tailEnd type="none" w="sm" len="sm"/>
          </a:ln>
        </p:spPr>
      </p:pic>
      <p:sp>
        <p:nvSpPr>
          <p:cNvPr id="251" name="Google Shape;251;p21"/>
          <p:cNvSpPr txBox="1"/>
          <p:nvPr/>
        </p:nvSpPr>
        <p:spPr>
          <a:xfrm>
            <a:off x="2658157" y="3153593"/>
            <a:ext cx="12963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r-squared = 0.31</a:t>
            </a:r>
            <a:endParaRPr sz="1000">
              <a:latin typeface="Lato"/>
              <a:ea typeface="Lato"/>
              <a:cs typeface="Lato"/>
              <a:sym typeface="Lato"/>
            </a:endParaRPr>
          </a:p>
          <a:p>
            <a:pPr marL="0" lvl="0" indent="0" algn="l" rtl="0">
              <a:spcBef>
                <a:spcPts val="0"/>
              </a:spcBef>
              <a:spcAft>
                <a:spcPts val="0"/>
              </a:spcAft>
              <a:buNone/>
            </a:pPr>
            <a:endParaRPr sz="1050">
              <a:highlight>
                <a:srgbClr val="FFFFFF"/>
              </a:highlight>
              <a:latin typeface="Courier New"/>
              <a:ea typeface="Courier New"/>
              <a:cs typeface="Courier New"/>
              <a:sym typeface="Courier New"/>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904</Words>
  <Application>Microsoft Office PowerPoint</Application>
  <PresentationFormat>On-screen Show (16:9)</PresentationFormat>
  <Paragraphs>128</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Courier New</vt:lpstr>
      <vt:lpstr>Montserrat</vt:lpstr>
      <vt:lpstr>Lato</vt:lpstr>
      <vt:lpstr>Arial</vt:lpstr>
      <vt:lpstr>Roboto</vt:lpstr>
      <vt:lpstr>Focus</vt:lpstr>
      <vt:lpstr>Climate Change in The United States  PyWeatherman Data Analytics Project</vt:lpstr>
      <vt:lpstr>Introduction</vt:lpstr>
      <vt:lpstr>Introduction</vt:lpstr>
      <vt:lpstr>Relevance of Study</vt:lpstr>
      <vt:lpstr>Study Objectives</vt:lpstr>
      <vt:lpstr>Methods</vt:lpstr>
      <vt:lpstr>Data Vis (Phoenix and Miami)</vt:lpstr>
      <vt:lpstr>Data Vis-II</vt:lpstr>
      <vt:lpstr>Data Vis-III</vt:lpstr>
      <vt:lpstr>Statistical Analysis</vt:lpstr>
      <vt:lpstr>Statistical Analysis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in The United States  PyWeatherman Data Analytics Project</dc:title>
  <cp:lastModifiedBy>Thyagaraj, Suraj</cp:lastModifiedBy>
  <cp:revision>1</cp:revision>
  <dcterms:modified xsi:type="dcterms:W3CDTF">2020-03-22T21:05:52Z</dcterms:modified>
</cp:coreProperties>
</file>